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38.xml" ContentType="application/vnd.openxmlformats-officedocument.presentationml.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44"/>
  </p:notesMasterIdLst>
  <p:sldIdLst>
    <p:sldId id="256" r:id="rId2"/>
    <p:sldId id="399" r:id="rId3"/>
    <p:sldId id="400" r:id="rId4"/>
    <p:sldId id="623" r:id="rId5"/>
    <p:sldId id="524" r:id="rId6"/>
    <p:sldId id="525" r:id="rId7"/>
    <p:sldId id="693" r:id="rId8"/>
    <p:sldId id="315" r:id="rId9"/>
    <p:sldId id="401" r:id="rId10"/>
    <p:sldId id="695" r:id="rId11"/>
    <p:sldId id="696" r:id="rId12"/>
    <p:sldId id="697" r:id="rId13"/>
    <p:sldId id="698" r:id="rId14"/>
    <p:sldId id="699" r:id="rId15"/>
    <p:sldId id="318" r:id="rId16"/>
    <p:sldId id="317" r:id="rId17"/>
    <p:sldId id="319" r:id="rId18"/>
    <p:sldId id="464" r:id="rId19"/>
    <p:sldId id="402" r:id="rId20"/>
    <p:sldId id="795" r:id="rId21"/>
    <p:sldId id="461" r:id="rId22"/>
    <p:sldId id="403" r:id="rId23"/>
    <p:sldId id="769" r:id="rId24"/>
    <p:sldId id="770" r:id="rId25"/>
    <p:sldId id="771" r:id="rId26"/>
    <p:sldId id="772" r:id="rId27"/>
    <p:sldId id="773" r:id="rId28"/>
    <p:sldId id="774" r:id="rId29"/>
    <p:sldId id="775" r:id="rId30"/>
    <p:sldId id="776" r:id="rId31"/>
    <p:sldId id="777" r:id="rId32"/>
    <p:sldId id="778" r:id="rId33"/>
    <p:sldId id="779" r:id="rId34"/>
    <p:sldId id="780" r:id="rId35"/>
    <p:sldId id="781" r:id="rId36"/>
    <p:sldId id="320" r:id="rId37"/>
    <p:sldId id="321" r:id="rId38"/>
    <p:sldId id="462" r:id="rId39"/>
    <p:sldId id="463" r:id="rId40"/>
    <p:sldId id="782" r:id="rId41"/>
    <p:sldId id="789" r:id="rId42"/>
    <p:sldId id="790" r:id="rId43"/>
    <p:sldId id="791" r:id="rId44"/>
    <p:sldId id="792" r:id="rId45"/>
    <p:sldId id="793" r:id="rId46"/>
    <p:sldId id="794" r:id="rId47"/>
    <p:sldId id="796" r:id="rId48"/>
    <p:sldId id="307" r:id="rId49"/>
    <p:sldId id="309" r:id="rId50"/>
    <p:sldId id="308" r:id="rId51"/>
    <p:sldId id="292" r:id="rId52"/>
    <p:sldId id="372" r:id="rId53"/>
    <p:sldId id="373" r:id="rId54"/>
    <p:sldId id="374" r:id="rId55"/>
    <p:sldId id="522" r:id="rId56"/>
    <p:sldId id="375" r:id="rId57"/>
    <p:sldId id="376" r:id="rId58"/>
    <p:sldId id="700" r:id="rId59"/>
    <p:sldId id="701" r:id="rId60"/>
    <p:sldId id="702" r:id="rId61"/>
    <p:sldId id="703" r:id="rId62"/>
    <p:sldId id="377" r:id="rId63"/>
    <p:sldId id="797" r:id="rId64"/>
    <p:sldId id="380" r:id="rId65"/>
    <p:sldId id="381" r:id="rId66"/>
    <p:sldId id="624" r:id="rId67"/>
    <p:sldId id="383" r:id="rId68"/>
    <p:sldId id="798" r:id="rId69"/>
    <p:sldId id="799" r:id="rId70"/>
    <p:sldId id="800" r:id="rId71"/>
    <p:sldId id="801" r:id="rId72"/>
    <p:sldId id="802" r:id="rId73"/>
    <p:sldId id="803" r:id="rId74"/>
    <p:sldId id="804" r:id="rId75"/>
    <p:sldId id="805" r:id="rId76"/>
    <p:sldId id="806" r:id="rId77"/>
    <p:sldId id="807" r:id="rId78"/>
    <p:sldId id="808" r:id="rId79"/>
    <p:sldId id="809" r:id="rId80"/>
    <p:sldId id="810" r:id="rId81"/>
    <p:sldId id="811" r:id="rId82"/>
    <p:sldId id="812" r:id="rId83"/>
    <p:sldId id="813" r:id="rId84"/>
    <p:sldId id="814" r:id="rId85"/>
    <p:sldId id="815" r:id="rId86"/>
    <p:sldId id="720" r:id="rId87"/>
    <p:sldId id="721" r:id="rId88"/>
    <p:sldId id="722" r:id="rId89"/>
    <p:sldId id="723" r:id="rId90"/>
    <p:sldId id="724" r:id="rId91"/>
    <p:sldId id="725" r:id="rId92"/>
    <p:sldId id="726" r:id="rId93"/>
    <p:sldId id="727" r:id="rId94"/>
    <p:sldId id="728" r:id="rId95"/>
    <p:sldId id="729" r:id="rId96"/>
    <p:sldId id="730" r:id="rId97"/>
    <p:sldId id="731" r:id="rId98"/>
    <p:sldId id="732" r:id="rId99"/>
    <p:sldId id="733" r:id="rId100"/>
    <p:sldId id="734" r:id="rId101"/>
    <p:sldId id="735" r:id="rId102"/>
    <p:sldId id="736" r:id="rId103"/>
    <p:sldId id="737" r:id="rId104"/>
    <p:sldId id="738" r:id="rId105"/>
    <p:sldId id="739" r:id="rId106"/>
    <p:sldId id="740" r:id="rId107"/>
    <p:sldId id="741" r:id="rId108"/>
    <p:sldId id="742" r:id="rId109"/>
    <p:sldId id="743" r:id="rId110"/>
    <p:sldId id="744" r:id="rId111"/>
    <p:sldId id="745" r:id="rId112"/>
    <p:sldId id="746" r:id="rId113"/>
    <p:sldId id="747" r:id="rId114"/>
    <p:sldId id="748" r:id="rId115"/>
    <p:sldId id="749" r:id="rId116"/>
    <p:sldId id="750" r:id="rId117"/>
    <p:sldId id="751" r:id="rId118"/>
    <p:sldId id="752" r:id="rId119"/>
    <p:sldId id="753" r:id="rId120"/>
    <p:sldId id="754" r:id="rId121"/>
    <p:sldId id="755" r:id="rId122"/>
    <p:sldId id="756" r:id="rId123"/>
    <p:sldId id="757" r:id="rId124"/>
    <p:sldId id="758" r:id="rId125"/>
    <p:sldId id="759" r:id="rId126"/>
    <p:sldId id="760" r:id="rId127"/>
    <p:sldId id="761" r:id="rId128"/>
    <p:sldId id="762" r:id="rId129"/>
    <p:sldId id="763" r:id="rId130"/>
    <p:sldId id="764" r:id="rId131"/>
    <p:sldId id="765" r:id="rId132"/>
    <p:sldId id="766" r:id="rId133"/>
    <p:sldId id="767" r:id="rId134"/>
    <p:sldId id="768" r:id="rId135"/>
    <p:sldId id="382" r:id="rId136"/>
    <p:sldId id="384" r:id="rId137"/>
    <p:sldId id="385" r:id="rId138"/>
    <p:sldId id="386" r:id="rId139"/>
    <p:sldId id="528" r:id="rId140"/>
    <p:sldId id="371" r:id="rId141"/>
    <p:sldId id="288" r:id="rId142"/>
    <p:sldId id="412" r:id="rId143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FF"/>
    <a:srgbClr val="0000FF"/>
    <a:srgbClr val="CCCCFF"/>
    <a:srgbClr val="A9A9A9"/>
    <a:srgbClr val="009999"/>
    <a:srgbClr val="FF99CC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29" autoAdjust="0"/>
    <p:restoredTop sz="98696" autoAdjust="0"/>
  </p:normalViewPr>
  <p:slideViewPr>
    <p:cSldViewPr>
      <p:cViewPr varScale="1">
        <p:scale>
          <a:sx n="90" d="100"/>
          <a:sy n="90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6" tIns="45858" rIns="91716" bIns="45858" numCol="1" anchor="t" anchorCtr="0" compatLnSpc="1">
            <a:prstTxWarp prst="textNoShape">
              <a:avLst/>
            </a:prstTxWarp>
          </a:bodyPr>
          <a:lstStyle>
            <a:lvl1pPr defTabSz="917968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6" tIns="45858" rIns="91716" bIns="45858" numCol="1" anchor="t" anchorCtr="0" compatLnSpc="1">
            <a:prstTxWarp prst="textNoShape">
              <a:avLst/>
            </a:prstTxWarp>
          </a:bodyPr>
          <a:lstStyle>
            <a:lvl1pPr algn="r" defTabSz="917968" eaLnBrk="0" hangingPunct="0">
              <a:defRPr sz="1200"/>
            </a:lvl1pPr>
          </a:lstStyle>
          <a:p>
            <a:pPr>
              <a:defRPr/>
            </a:pPr>
            <a:fld id="{C89B920B-7DF8-4F3A-BAEA-A362AE16250F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87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6" tIns="45858" rIns="91716" bIns="458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6" tIns="45858" rIns="91716" bIns="45858" numCol="1" anchor="b" anchorCtr="0" compatLnSpc="1">
            <a:prstTxWarp prst="textNoShape">
              <a:avLst/>
            </a:prstTxWarp>
          </a:bodyPr>
          <a:lstStyle>
            <a:lvl1pPr defTabSz="917968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6" tIns="45858" rIns="91716" bIns="45858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fld id="{1529382B-F443-49C8-9556-8137B9CA44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ль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2149BDF-95F6-49C5-ABAC-B8EEE4CFC99C}" type="slidenum">
              <a:rPr lang="ru-RU" altLang="ru-RU" smtClean="0"/>
              <a:pPr defTabSz="915988"/>
              <a:t>100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674530B1-01FA-4F07-B234-AF532179CDA4}" type="slidenum">
              <a:rPr lang="ru-RU" altLang="ru-RU" smtClean="0"/>
              <a:pPr defTabSz="915988"/>
              <a:t>101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F8877DA0-6941-45AB-9703-497C7657C157}" type="slidenum">
              <a:rPr lang="ru-RU" altLang="ru-RU" smtClean="0"/>
              <a:pPr defTabSz="915988"/>
              <a:t>104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ль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2149BDF-95F6-49C5-ABAC-B8EEE4CFC99C}" type="slidenum">
              <a:rPr lang="ru-RU" altLang="ru-RU" smtClean="0"/>
              <a:pPr defTabSz="915988"/>
              <a:t>105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3AAD2726-4E5B-44D9-8C1D-DC768F6F3242}" type="slidenum">
              <a:rPr lang="ru-RU" altLang="ru-RU" smtClean="0"/>
              <a:pPr defTabSz="915988"/>
              <a:t>108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ль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2149BDF-95F6-49C5-ABAC-B8EEE4CFC99C}" type="slidenum">
              <a:rPr lang="ru-RU" altLang="ru-RU" smtClean="0"/>
              <a:pPr defTabSz="915988"/>
              <a:t>110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ль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2149BDF-95F6-49C5-ABAC-B8EEE4CFC99C}" type="slidenum">
              <a:rPr lang="ru-RU" altLang="ru-RU" smtClean="0"/>
              <a:pPr defTabSz="915988"/>
              <a:t>111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29108F23-2944-437D-8610-9D38897962EC}" type="slidenum">
              <a:rPr lang="ru-RU" altLang="ru-RU" smtClean="0"/>
              <a:pPr defTabSz="915988"/>
              <a:t>113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8DB428C-BC6A-423B-882D-98F4C39DB2EA}" type="slidenum">
              <a:rPr lang="ru-RU" altLang="ru-RU" smtClean="0"/>
              <a:pPr defTabSz="915988"/>
              <a:t>115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8DB428C-BC6A-423B-882D-98F4C39DB2EA}" type="slidenum">
              <a:rPr lang="ru-RU" altLang="ru-RU" smtClean="0"/>
              <a:pPr defTabSz="915988"/>
              <a:t>116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7ECA6903-526C-4E8A-B2E7-350085AC2AFD}" type="slidenum">
              <a:rPr lang="ru-RU" altLang="ru-RU" smtClean="0"/>
              <a:pPr defTabSz="915988"/>
              <a:t>90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8DB428C-BC6A-423B-882D-98F4C39DB2EA}" type="slidenum">
              <a:rPr lang="ru-RU" altLang="ru-RU" smtClean="0"/>
              <a:pPr defTabSz="915988"/>
              <a:t>117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ль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2149BDF-95F6-49C5-ABAC-B8EEE4CFC99C}" type="slidenum">
              <a:rPr lang="ru-RU" altLang="ru-RU" smtClean="0"/>
              <a:pPr defTabSz="915988"/>
              <a:t>118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ль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2149BDF-95F6-49C5-ABAC-B8EEE4CFC99C}" type="slidenum">
              <a:rPr lang="ru-RU" altLang="ru-RU" smtClean="0"/>
              <a:pPr defTabSz="915988"/>
              <a:t>119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A639DC3F-36D5-4B9B-9608-19A9B0059A5F}" type="slidenum">
              <a:rPr lang="ru-RU" altLang="ru-RU" smtClean="0"/>
              <a:pPr defTabSz="915988"/>
              <a:t>121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BA0071A0-0B78-4552-980F-CD2F912B609C}" type="slidenum">
              <a:rPr lang="ru-RU" altLang="ru-RU" smtClean="0"/>
              <a:pPr defTabSz="915988"/>
              <a:t>125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2A0575A7-2E34-4C24-A96F-231E6BEA1258}" type="slidenum">
              <a:rPr lang="ru-RU" altLang="ru-RU" smtClean="0"/>
              <a:pPr defTabSz="915988"/>
              <a:t>126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DC3FF4C8-8C69-43E2-8A6E-31DC67583A82}" type="slidenum">
              <a:rPr lang="ru-RU" altLang="ru-RU" smtClean="0"/>
              <a:pPr defTabSz="915988"/>
              <a:t>127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CB2B0774-1437-4FEC-A11E-CD3C063E86FB}" type="slidenum">
              <a:rPr lang="ru-RU" altLang="ru-RU" smtClean="0"/>
              <a:pPr defTabSz="915988"/>
              <a:t>128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75A0FBE0-E757-4A32-A9D1-2050EC6FA795}" type="slidenum">
              <a:rPr lang="ru-RU" altLang="ru-RU" smtClean="0"/>
              <a:pPr defTabSz="915988"/>
              <a:t>131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03EB9811-2D75-4498-A5A7-F6FB0ED559BB}" type="slidenum">
              <a:rPr lang="ru-RU" altLang="ru-RU" smtClean="0"/>
              <a:pPr defTabSz="915988"/>
              <a:t>132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7ECA6903-526C-4E8A-B2E7-350085AC2AFD}" type="slidenum">
              <a:rPr lang="ru-RU" altLang="ru-RU" smtClean="0"/>
              <a:pPr defTabSz="915988"/>
              <a:t>91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ль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2149BDF-95F6-49C5-ABAC-B8EEE4CFC99C}" type="slidenum">
              <a:rPr lang="ru-RU" altLang="ru-RU" smtClean="0"/>
              <a:pPr defTabSz="915988"/>
              <a:t>93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ль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2149BDF-95F6-49C5-ABAC-B8EEE4CFC99C}" type="slidenum">
              <a:rPr lang="ru-RU" altLang="ru-RU" smtClean="0"/>
              <a:pPr defTabSz="915988"/>
              <a:t>94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ль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2149BDF-95F6-49C5-ABAC-B8EEE4CFC99C}" type="slidenum">
              <a:rPr lang="ru-RU" altLang="ru-RU" smtClean="0"/>
              <a:pPr defTabSz="915988"/>
              <a:t>95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ль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2149BDF-95F6-49C5-ABAC-B8EEE4CFC99C}" type="slidenum">
              <a:rPr lang="ru-RU" altLang="ru-RU" smtClean="0"/>
              <a:pPr defTabSz="915988"/>
              <a:t>96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ль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2149BDF-95F6-49C5-ABAC-B8EEE4CFC99C}" type="slidenum">
              <a:rPr lang="ru-RU" altLang="ru-RU" smtClean="0"/>
              <a:pPr defTabSz="915988"/>
              <a:t>97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ль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2149BDF-95F6-49C5-ABAC-B8EEE4CFC99C}" type="slidenum">
              <a:rPr lang="ru-RU" altLang="ru-RU" smtClean="0"/>
              <a:pPr defTabSz="915988"/>
              <a:t>98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2690-64FB-484C-9FD7-A81263EC0905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4FFCA-393B-4348-8EE1-C91CC55C7AD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0002-FAF3-4367-8579-8961204BE19B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C79C1-FCBC-43D9-8D08-512C5A543F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642-87CF-49D4-8DED-28A2F7597C3B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EDA5F-9F9E-416D-A9C3-94F1202775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F4BE-C16C-4A34-9B7A-3EBFE25940D8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9C309-A0CD-4294-A526-85E1B6D8A7D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2666-67FB-42AF-8383-BBA95EF46045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9A2-144A-4E81-9266-097ADF8E65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EA8A-290B-4782-9C08-E1A9305A7010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C163B-7168-4940-B7D6-D88B50BC9E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3257-4D23-403E-8CC0-1DEA08C4040C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2FDB1-A7CE-421E-8354-006E296E580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3F30-D764-486E-8498-EF689177F8D6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8A37E-F0CD-4C12-BB1D-B8A2FA5F2A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41B5-C69C-4A06-AD12-6425A33E0381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B809B-C1A8-4EFE-9FCA-00C588839B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5C7B-01A2-4C26-AC72-F0431B045BAE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243D2-A15E-4393-B08D-4E4504CB2FE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A8C2-1B25-4D8D-A293-D2E32E85133D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D8C4C6F-9199-435C-8584-DF35A0DF81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F15303-150C-41F4-8B02-C3DD73D0BB35}" type="datetime1">
              <a:rPr lang="ru-RU" smtClean="0"/>
              <a:pPr/>
              <a:t>12.05.2022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E37AD87-B150-4FAA-9597-E8755DAB903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1571612"/>
            <a:ext cx="4857750" cy="18573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6600" dirty="0" smtClean="0"/>
              <a:t>Бюджет для граждан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786" y="3929066"/>
            <a:ext cx="8001056" cy="280510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dirty="0" smtClean="0"/>
              <a:t>на основании проекта решения Совета депутатов «Об исполнении бюджета Можайского городского округа Московской области за 2021 год»</a:t>
            </a:r>
          </a:p>
        </p:txBody>
      </p:sp>
      <p:pic>
        <p:nvPicPr>
          <p:cNvPr id="3076" name="Picture 4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313" y="178594"/>
            <a:ext cx="2112504" cy="246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43812" cy="642938"/>
          </a:xfrm>
          <a:solidFill>
            <a:srgbClr val="CFFBED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Можайского городского округа на 2022 – 2024 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58174" cy="493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22">
                  <a:extLst>
                    <a:ext uri="{9D8B030D-6E8A-4147-A177-3AD203B41FA5}"/>
                  </a:extLst>
                </a:gridCol>
                <a:gridCol w="2643195">
                  <a:extLst>
                    <a:ext uri="{9D8B030D-6E8A-4147-A177-3AD203B41FA5}"/>
                  </a:extLst>
                </a:gridCol>
                <a:gridCol w="1000128">
                  <a:extLst>
                    <a:ext uri="{9D8B030D-6E8A-4147-A177-3AD203B41FA5}"/>
                  </a:extLst>
                </a:gridCol>
                <a:gridCol w="714377">
                  <a:extLst>
                    <a:ext uri="{9D8B030D-6E8A-4147-A177-3AD203B41FA5}"/>
                  </a:extLst>
                </a:gridCol>
                <a:gridCol w="785815">
                  <a:extLst>
                    <a:ext uri="{9D8B030D-6E8A-4147-A177-3AD203B41FA5}"/>
                  </a:extLst>
                </a:gridCol>
                <a:gridCol w="928690">
                  <a:extLst>
                    <a:ext uri="{9D8B030D-6E8A-4147-A177-3AD203B41FA5}"/>
                  </a:extLst>
                </a:gridCol>
                <a:gridCol w="928690">
                  <a:extLst>
                    <a:ext uri="{9D8B030D-6E8A-4147-A177-3AD203B41FA5}"/>
                  </a:extLst>
                </a:gridCol>
                <a:gridCol w="857257">
                  <a:extLst>
                    <a:ext uri="{9D8B030D-6E8A-4147-A177-3AD203B41FA5}"/>
                  </a:extLst>
                </a:gridCol>
              </a:tblGrid>
              <a:tr h="45717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2022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2024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extLst>
                  <a:ext uri="{0D108BD9-81ED-4DB2-BD59-A6C34878D82A}"/>
                </a:extLst>
              </a:tr>
              <a:tr h="27430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Демографические показатели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7178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(на конец года)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71395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72044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71459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71558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71663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extLst>
                  <a:ext uri="{0D108BD9-81ED-4DB2-BD59-A6C34878D82A}"/>
                </a:extLst>
              </a:tr>
              <a:tr h="27430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Промышленное производство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05798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Объём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5424,6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5239,1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5591,4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5918,8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6098,3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extLst>
                  <a:ext uri="{0D108BD9-81ED-4DB2-BD59-A6C34878D82A}"/>
                </a:extLst>
              </a:tr>
              <a:tr h="27430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91439" marR="91439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4304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Протяжённость автомобильных дорог общего пользования с твёрдым типом покрытия местного значения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километр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267,39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</a:p>
                  </a:txBody>
                  <a:tcPr marL="91439" marR="91439" anchor="ctr" horzOverflow="overflow"/>
                </a:tc>
                <a:extLst>
                  <a:ext uri="{0D108BD9-81ED-4DB2-BD59-A6C34878D82A}"/>
                </a:extLst>
              </a:tr>
              <a:tr h="4571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Малое и среднее предпринимательство, включая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микропредприятия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9139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малых и средних предприятий, включая микропредприятия (на конец года)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</a:t>
                      </a:r>
                    </a:p>
                  </a:txBody>
                  <a:tcPr marL="91439" marR="91439" anchor="ctr" horzOverflow="overflow"/>
                </a:tc>
                <a:extLst>
                  <a:ext uri="{0D108BD9-81ED-4DB2-BD59-A6C34878D82A}"/>
                </a:extLst>
              </a:tr>
              <a:tr h="308501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Справочно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в том числе малых предприятий (включая микро)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708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726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760</a:t>
                      </a:r>
                    </a:p>
                  </a:txBody>
                  <a:tcPr marL="91439" marR="91439" anchor="ctr" horzOverflow="overflow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4200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0" y="6357938"/>
            <a:ext cx="592931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3520" name="Group 96"/>
          <p:cNvGraphicFramePr>
            <a:graphicFrameLocks noGrp="1"/>
          </p:cNvGraphicFramePr>
          <p:nvPr>
            <p:ph idx="1"/>
          </p:nvPr>
        </p:nvGraphicFramePr>
        <p:xfrm>
          <a:off x="571472" y="1285847"/>
          <a:ext cx="8358245" cy="4937780"/>
        </p:xfrm>
        <a:graphic>
          <a:graphicData uri="http://schemas.openxmlformats.org/drawingml/2006/table">
            <a:tbl>
              <a:tblPr/>
              <a:tblGrid>
                <a:gridCol w="410578"/>
                <a:gridCol w="2008916"/>
                <a:gridCol w="806497"/>
                <a:gridCol w="806497"/>
                <a:gridCol w="879815"/>
                <a:gridCol w="953133"/>
                <a:gridCol w="879815"/>
                <a:gridCol w="806497"/>
                <a:gridCol w="806497"/>
              </a:tblGrid>
              <a:tr h="541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 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охваченных отдыхом </a:t>
                      </a:r>
                      <a:b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оздоровлением, в общей численности детей в возрасте </a:t>
                      </a:r>
                      <a:b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7 до 15 лет, подлежащих оздоровлению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</a:t>
                      </a:r>
                      <a:b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7 до 15 лет, находящихся в трудной жизненной ситуации, подлежащих оздоровлению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3183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1" name="Прямоугольник 4"/>
          <p:cNvSpPr>
            <a:spLocks noChangeArrowheads="1"/>
          </p:cNvSpPr>
          <p:nvPr/>
        </p:nvSpPr>
        <p:spPr bwMode="auto">
          <a:xfrm>
            <a:off x="2000232" y="6429396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3571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  <a:br>
              <a:rPr lang="ru-RU" altLang="ru-RU" sz="14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592" name="Group 96"/>
          <p:cNvGraphicFramePr>
            <a:graphicFrameLocks noGrp="1"/>
          </p:cNvGraphicFramePr>
          <p:nvPr>
            <p:ph idx="1"/>
          </p:nvPr>
        </p:nvGraphicFramePr>
        <p:xfrm>
          <a:off x="428599" y="458201"/>
          <a:ext cx="8429679" cy="5854047"/>
        </p:xfrm>
        <a:graphic>
          <a:graphicData uri="http://schemas.openxmlformats.org/drawingml/2006/table">
            <a:tbl>
              <a:tblPr/>
              <a:tblGrid>
                <a:gridCol w="447499"/>
                <a:gridCol w="2838646"/>
                <a:gridCol w="714380"/>
                <a:gridCol w="714380"/>
                <a:gridCol w="714380"/>
                <a:gridCol w="642942"/>
                <a:gridCol w="714380"/>
                <a:gridCol w="706438"/>
                <a:gridCol w="936634"/>
              </a:tblGrid>
              <a:tr h="120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6" marR="9143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6" marR="9143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923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пострадавших в результате несчастных случаев на производстве со смертельным исходом в расчете на 1000 работающих (организаций, занятых в экономике муниципального образования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Выполнен: 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несчастных случаев  не было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61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 НКО, которым оказана поддержка органами местного самоуправления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646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 НКО в сфере социальной защиты населения, которым оказана поддержка органами местного самоуправления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54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 НКО в сфере культуры, которым оказана поддержка органами местного самоуправления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92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 НКО в сфере образования, которым оказана поддержка органами местного самоуправления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54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 НКО в сфере физической культуры и спорта, которым оказана поддержка органами местного самоуправления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606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 НКО в сфере охраны здоровья, которым оказана поддержка органами местного самоуправления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33887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88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«Спорт» на 2020-2024 годы</a:t>
            </a:r>
            <a:endParaRPr lang="ru-RU" alt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3584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7601" name="Group 81"/>
          <p:cNvGraphicFramePr>
            <a:graphicFrameLocks noGrp="1"/>
          </p:cNvGraphicFramePr>
          <p:nvPr/>
        </p:nvGraphicFramePr>
        <p:xfrm>
          <a:off x="357188" y="1214423"/>
          <a:ext cx="8572530" cy="4755192"/>
        </p:xfrm>
        <a:graphic>
          <a:graphicData uri="http://schemas.openxmlformats.org/drawingml/2006/table">
            <a:tbl>
              <a:tblPr/>
              <a:tblGrid>
                <a:gridCol w="435429"/>
                <a:gridCol w="2626169"/>
                <a:gridCol w="765407"/>
                <a:gridCol w="841948"/>
                <a:gridCol w="765407"/>
                <a:gridCol w="765407"/>
                <a:gridCol w="688867"/>
                <a:gridCol w="841948"/>
                <a:gridCol w="841948"/>
              </a:tblGrid>
              <a:tr h="715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1280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жителей муниципального образования 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58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Доступные спортивные площадки. Доля спортивных площадок, управляемых в соответствии со стандартом их использования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969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«Развитие сельского хозяйства» на 2020-2024 годы</a:t>
            </a:r>
            <a:endParaRPr lang="ru-RU" alt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плановых целевых показателях муниципальных программ</a:t>
            </a:r>
          </a:p>
        </p:txBody>
      </p:sp>
      <p:pic>
        <p:nvPicPr>
          <p:cNvPr id="3891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8634" name="Group 90"/>
          <p:cNvGraphicFramePr>
            <a:graphicFrameLocks noGrp="1"/>
          </p:cNvGraphicFramePr>
          <p:nvPr/>
        </p:nvGraphicFramePr>
        <p:xfrm>
          <a:off x="357188" y="1178966"/>
          <a:ext cx="8501091" cy="5113246"/>
        </p:xfrm>
        <a:graphic>
          <a:graphicData uri="http://schemas.openxmlformats.org/drawingml/2006/table">
            <a:tbl>
              <a:tblPr/>
              <a:tblGrid>
                <a:gridCol w="460587"/>
                <a:gridCol w="1825399"/>
                <a:gridCol w="642942"/>
                <a:gridCol w="785818"/>
                <a:gridCol w="857256"/>
                <a:gridCol w="785818"/>
                <a:gridCol w="785818"/>
                <a:gridCol w="785818"/>
                <a:gridCol w="1571635"/>
              </a:tblGrid>
              <a:tr h="706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967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Новых предприятий нет, действующие снизили производство молока и зерна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30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молока в хозяйствах всех категорий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тонн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24,25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24,75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Новых предприятий нет, действующие снизили производство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30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666,229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 «Первая Птицефабрика» снизило запланированные темпы строительства. ООО "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МультиНутришн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РУС" не приступило к строительству.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26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мощностей животноводческих комплексов молочного направления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скотомест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Новых предприятий нет, действующие строительство не ведут.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14421"/>
          <a:ext cx="8543955" cy="5150191"/>
        </p:xfrm>
        <a:graphic>
          <a:graphicData uri="http://schemas.openxmlformats.org/drawingml/2006/table">
            <a:tbl>
              <a:tblPr/>
              <a:tblGrid>
                <a:gridCol w="440571"/>
                <a:gridCol w="2316907"/>
                <a:gridCol w="830021"/>
                <a:gridCol w="670177"/>
                <a:gridCol w="785818"/>
                <a:gridCol w="857256"/>
                <a:gridCol w="785818"/>
                <a:gridCol w="714380"/>
                <a:gridCol w="1143007"/>
              </a:tblGrid>
              <a:tr h="693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807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Вовлечение в оборот выбывших сельскохозяйственных угодий за счет проведения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культуртехнических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 сельскохозяйственными товаропроизводителями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 га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1111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земельных участков, находящихся в муниципальной собственности и государственная собственность на которые не разграничена, предоставленных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сельхозтоваропроизводителям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1958,74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по постановке на ГКУ будут продолжены в 2022 году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542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земель, обработанных от борщевика Сосновского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3041,2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2750,2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обработки 2750,22 га обоснована техническим заданием и дополнительным соглашением к заключенному муниципальному контракту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40022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23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3520" name="Group 96"/>
          <p:cNvGraphicFramePr>
            <a:graphicFrameLocks noGrp="1"/>
          </p:cNvGraphicFramePr>
          <p:nvPr>
            <p:ph idx="1"/>
          </p:nvPr>
        </p:nvGraphicFramePr>
        <p:xfrm>
          <a:off x="571472" y="1285847"/>
          <a:ext cx="8358247" cy="3467133"/>
        </p:xfrm>
        <a:graphic>
          <a:graphicData uri="http://schemas.openxmlformats.org/drawingml/2006/table">
            <a:tbl>
              <a:tblPr/>
              <a:tblGrid>
                <a:gridCol w="410578"/>
                <a:gridCol w="2008916"/>
                <a:gridCol w="835010"/>
                <a:gridCol w="835010"/>
                <a:gridCol w="835010"/>
                <a:gridCol w="835010"/>
                <a:gridCol w="835010"/>
                <a:gridCol w="835010"/>
                <a:gridCol w="928693"/>
              </a:tblGrid>
              <a:tr h="541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сельских населенных пунктов, обслуживаемых по доставке продовольственных и непродовольственных товаров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80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отловленных животных без владельцев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экспорта продукции АПК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долл. США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Предприятий экспортеров нет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3183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«Экология и окружающая среда» на 2020-2024 годы</a:t>
            </a:r>
            <a:endParaRPr lang="ru-RU" alt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4096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/>
        </p:nvGraphicFramePr>
        <p:xfrm>
          <a:off x="357188" y="1214421"/>
          <a:ext cx="8572531" cy="3044322"/>
        </p:xfrm>
        <a:graphic>
          <a:graphicData uri="http://schemas.openxmlformats.org/drawingml/2006/table">
            <a:tbl>
              <a:tblPr/>
              <a:tblGrid>
                <a:gridCol w="455776">
                  <a:extLst>
                    <a:ext uri="{9D8B030D-6E8A-4147-A177-3AD203B41FA5}"/>
                  </a:extLst>
                </a:gridCol>
                <a:gridCol w="2268183">
                  <a:extLst>
                    <a:ext uri="{9D8B030D-6E8A-4147-A177-3AD203B41FA5}"/>
                  </a:extLst>
                </a:gridCol>
                <a:gridCol w="1041527">
                  <a:extLst>
                    <a:ext uri="{9D8B030D-6E8A-4147-A177-3AD203B41FA5}"/>
                  </a:extLst>
                </a:gridCol>
                <a:gridCol w="801174">
                  <a:extLst>
                    <a:ext uri="{9D8B030D-6E8A-4147-A177-3AD203B41FA5}"/>
                  </a:extLst>
                </a:gridCol>
                <a:gridCol w="721057">
                  <a:extLst>
                    <a:ext uri="{9D8B030D-6E8A-4147-A177-3AD203B41FA5}"/>
                  </a:extLst>
                </a:gridCol>
                <a:gridCol w="801174">
                  <a:extLst>
                    <a:ext uri="{9D8B030D-6E8A-4147-A177-3AD203B41FA5}"/>
                  </a:extLst>
                </a:gridCol>
                <a:gridCol w="881292">
                  <a:extLst>
                    <a:ext uri="{9D8B030D-6E8A-4147-A177-3AD203B41FA5}"/>
                  </a:extLst>
                </a:gridCol>
                <a:gridCol w="801174">
                  <a:extLst>
                    <a:ext uri="{9D8B030D-6E8A-4147-A177-3AD203B41FA5}"/>
                  </a:extLst>
                </a:gridCol>
                <a:gridCol w="801174"/>
              </a:tblGrid>
              <a:tr h="716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527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экологических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901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водных объектов, на которых выполнены мероприятия по ликвидации последствий засорения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571500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«Безопасность и обеспечение безопасности жизнедеятельности населения» на 2020-2024 годы</a:t>
            </a:r>
            <a:endParaRPr lang="ru-RU" alt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358188" cy="3571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4198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1758" name="Group 142"/>
          <p:cNvGraphicFramePr>
            <a:graphicFrameLocks noGrp="1"/>
          </p:cNvGraphicFramePr>
          <p:nvPr/>
        </p:nvGraphicFramePr>
        <p:xfrm>
          <a:off x="428596" y="1428736"/>
          <a:ext cx="8501118" cy="4907300"/>
        </p:xfrm>
        <a:graphic>
          <a:graphicData uri="http://schemas.openxmlformats.org/drawingml/2006/table">
            <a:tbl>
              <a:tblPr/>
              <a:tblGrid>
                <a:gridCol w="465014"/>
                <a:gridCol w="2821134"/>
                <a:gridCol w="785818"/>
                <a:gridCol w="642942"/>
                <a:gridCol w="642941"/>
                <a:gridCol w="690567"/>
                <a:gridCol w="690567"/>
                <a:gridCol w="690567"/>
                <a:gridCol w="107156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485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5 % ежегодно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преступлений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966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871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828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Снижение на 11%, показатель выполнен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 камер, динамика 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877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967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368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Благоустроим кладбища «Доля кладбищ, соответствующих Региональному стандарту»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75,33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75,33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81,33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97,13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восстановленных (ремонт, реставрация, благоустройство) воинских захоронений 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22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24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26</a:t>
                      </a: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Степень готовности муниципального образования Московской области к действиям по предназначению при возникновении чрезвычайных ситуациях (происшествиях) природного и техногенного характера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31,5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12773" name="Group 133"/>
          <p:cNvGraphicFramePr>
            <a:graphicFrameLocks noGrp="1"/>
          </p:cNvGraphicFramePr>
          <p:nvPr>
            <p:ph idx="1"/>
          </p:nvPr>
        </p:nvGraphicFramePr>
        <p:xfrm>
          <a:off x="428596" y="1142959"/>
          <a:ext cx="8501118" cy="5046089"/>
        </p:xfrm>
        <a:graphic>
          <a:graphicData uri="http://schemas.openxmlformats.org/drawingml/2006/table">
            <a:tbl>
              <a:tblPr/>
              <a:tblGrid>
                <a:gridCol w="428627"/>
                <a:gridCol w="2786082"/>
                <a:gridCol w="690567"/>
                <a:gridCol w="690567"/>
                <a:gridCol w="690567"/>
                <a:gridCol w="690567"/>
                <a:gridCol w="690567"/>
                <a:gridCol w="690567"/>
                <a:gridCol w="1143007"/>
              </a:tblGrid>
              <a:tr h="658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77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77,5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72,5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93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60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степени пожарной защищенности городского округа, по отношению к базовому периоду 2019 года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93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 прироста степени обеспеченности запасами материально-технических, продовольственных, медицинских и иных средств для целей гражданской обороны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80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8" algn="l"/>
                        </a:tabLs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степени готовности к использованию по предназначению защитных сооружений и иных объектов гражданской обороны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43112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3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altLang="ru-RU" sz="1900" b="1" smtClean="0">
                <a:latin typeface="Times New Roman" pitchFamily="18" charset="0"/>
                <a:cs typeface="Times New Roman" pitchFamily="18" charset="0"/>
              </a:rPr>
              <a:t>«Жилище» на 2020-2024 годы</a:t>
            </a:r>
            <a:endParaRPr lang="ru-RU" altLang="ru-RU" sz="19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4403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4207" y="428604"/>
            <a:ext cx="603381" cy="70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3745" name="Group 81"/>
          <p:cNvGraphicFramePr>
            <a:graphicFrameLocks noGrp="1"/>
          </p:cNvGraphicFramePr>
          <p:nvPr/>
        </p:nvGraphicFramePr>
        <p:xfrm>
          <a:off x="571472" y="1285860"/>
          <a:ext cx="8215337" cy="5120660"/>
        </p:xfrm>
        <a:graphic>
          <a:graphicData uri="http://schemas.openxmlformats.org/drawingml/2006/table">
            <a:tbl>
              <a:tblPr/>
              <a:tblGrid>
                <a:gridCol w="445105"/>
                <a:gridCol w="2555291"/>
                <a:gridCol w="442203"/>
                <a:gridCol w="700805"/>
                <a:gridCol w="714380"/>
                <a:gridCol w="785818"/>
                <a:gridCol w="785818"/>
                <a:gridCol w="714380"/>
                <a:gridCol w="1071537"/>
              </a:tblGrid>
              <a:tr h="566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699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ввода   индивидуального жилищного  строительства, построенного  населением за счет собственных и (или) кредитных средств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кв.м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78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71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семей, улучшивших жилищные условия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520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Решаем проблемы дольщиков. Сопровождение проблемных объектов до восстановления прав пострадавших граждан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02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уведомлений о соответствии (несоответствии) указанных в                уведомлении о планируемом              строительстве параметров объекта        индивидуального жилищного            строительства (далее – ИЖС) или           садового дома установленным параметрам и допустимости размещения объектов ИЖС или садового дома на земельном участке, уведомлений о соответствии    (несоответствии) построенных или         реконструированных объектов ИЖС или садового дома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связи с внесением изменений в законодательство и введением амнистии при регистрации объектов ИЖС уменьшилось количество обращений за предоставлением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гос.услуги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выдаче уведомлений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0125" y="428625"/>
            <a:ext cx="7615238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Можайского городского округа на 2022 – 2024 годы</a:t>
            </a:r>
          </a:p>
        </p:txBody>
      </p:sp>
      <p:graphicFrame>
        <p:nvGraphicFramePr>
          <p:cNvPr id="13383" name="Group 71"/>
          <p:cNvGraphicFramePr>
            <a:graphicFrameLocks noGrp="1"/>
          </p:cNvGraphicFramePr>
          <p:nvPr>
            <p:ph idx="1"/>
          </p:nvPr>
        </p:nvGraphicFramePr>
        <p:xfrm>
          <a:off x="500063" y="1500188"/>
          <a:ext cx="8358187" cy="4570571"/>
        </p:xfrm>
        <a:graphic>
          <a:graphicData uri="http://schemas.openxmlformats.org/drawingml/2006/table">
            <a:tbl>
              <a:tblPr/>
              <a:tblGrid>
                <a:gridCol w="404812"/>
                <a:gridCol w="2530475"/>
                <a:gridCol w="939800"/>
                <a:gridCol w="795338"/>
                <a:gridCol w="939800"/>
                <a:gridCol w="939800"/>
                <a:gridCol w="939800"/>
                <a:gridCol w="868362"/>
              </a:tblGrid>
              <a:tr h="598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</a:tr>
              <a:tr h="359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Инвестиции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 за счёт всех источников финансирования (без субъектов малого предпринимательства и объемов инвестиций,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 наблюдаемых прямыми статистическими методами) - всего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3177,14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2166,44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3388,10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3629,9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3901,3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446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и жилищно-коммунальное хозяйство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8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Объём работ, выполненных по виду экономической деятельности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«Строительство» (раздел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по крупным т средним организациям (без организаций с численностью работающих менее 15 человек)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527,511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1381,7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1463,7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1571,0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591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жилищного строительства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кв. м общей площади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117,57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108,52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82,37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pic>
        <p:nvPicPr>
          <p:cNvPr id="519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38" y="6215063"/>
            <a:ext cx="47148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3520" name="Group 96"/>
          <p:cNvGraphicFramePr>
            <a:graphicFrameLocks noGrp="1"/>
          </p:cNvGraphicFramePr>
          <p:nvPr>
            <p:ph idx="1"/>
          </p:nvPr>
        </p:nvGraphicFramePr>
        <p:xfrm>
          <a:off x="571472" y="1285847"/>
          <a:ext cx="8358245" cy="5003511"/>
        </p:xfrm>
        <a:graphic>
          <a:graphicData uri="http://schemas.openxmlformats.org/drawingml/2006/table">
            <a:tbl>
              <a:tblPr/>
              <a:tblGrid>
                <a:gridCol w="410578"/>
                <a:gridCol w="2518380"/>
                <a:gridCol w="785818"/>
                <a:gridCol w="785818"/>
                <a:gridCol w="785818"/>
                <a:gridCol w="857256"/>
                <a:gridCol w="714380"/>
                <a:gridCol w="693700"/>
                <a:gridCol w="806497"/>
              </a:tblGrid>
              <a:tr h="541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99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семей,                 получивших свидетельство о праве на   получение социальной  выплаты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 родителей, состоящих на учете на  получение 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жилого помещения, включая лиц в возрасте от 23 лет и старше, обеспеченных    жилыми помещениями за отчетный год, в  общей численности детей-сирот и детей, оставшихся без  попечения      родителей, лиц из числа детей-сирот  и детей, оставшихся без попечения родителей, включенных  в список детей-сирот и детей, оставшихся без попечения родителей, лиц из их числа,  которые подлежат обеспечению  жилыми помещениями  в отчетном году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3183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3520" name="Group 96"/>
          <p:cNvGraphicFramePr>
            <a:graphicFrameLocks noGrp="1"/>
          </p:cNvGraphicFramePr>
          <p:nvPr>
            <p:ph idx="1"/>
          </p:nvPr>
        </p:nvGraphicFramePr>
        <p:xfrm>
          <a:off x="571472" y="1285847"/>
          <a:ext cx="8358245" cy="4678700"/>
        </p:xfrm>
        <a:graphic>
          <a:graphicData uri="http://schemas.openxmlformats.org/drawingml/2006/table">
            <a:tbl>
              <a:tblPr/>
              <a:tblGrid>
                <a:gridCol w="410578"/>
                <a:gridCol w="2947008"/>
                <a:gridCol w="699027"/>
                <a:gridCol w="699027"/>
                <a:gridCol w="699027"/>
                <a:gridCol w="699027"/>
                <a:gridCol w="699027"/>
                <a:gridCol w="699027"/>
                <a:gridCol w="806497"/>
              </a:tblGrid>
              <a:tr h="541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детей-сирот и детей,   оставшихся без попечения родителей, лиц из числа детей-сирот и детей,    оставшихся без попечения       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детей-сирот и детей,   оставшихся без попечения родителей, лиц из числа детей-сирот и детей,    оставшихся без попечения       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за счет средств субсидии из федерального бюджета бюджету Московской области в отчетном финансовом году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3183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071563" y="428604"/>
            <a:ext cx="7615237" cy="571521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«Развитие инженерной инфраструктуры и </a:t>
            </a:r>
            <a:r>
              <a:rPr lang="ru-RU" altLang="ru-RU" sz="1900" b="1" dirty="0" err="1" smtClean="0"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»     на 2020-2024 годы</a:t>
            </a:r>
            <a:endParaRPr lang="ru-RU" alt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358188" cy="2857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4608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35716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357188" y="1357298"/>
          <a:ext cx="8429652" cy="5051908"/>
        </p:xfrm>
        <a:graphic>
          <a:graphicData uri="http://schemas.openxmlformats.org/drawingml/2006/table">
            <a:tbl>
              <a:tblPr/>
              <a:tblGrid>
                <a:gridCol w="456606">
                  <a:extLst>
                    <a:ext uri="{9D8B030D-6E8A-4147-A177-3AD203B41FA5}"/>
                  </a:extLst>
                </a:gridCol>
                <a:gridCol w="2754670">
                  <a:extLst>
                    <a:ext uri="{9D8B030D-6E8A-4147-A177-3AD203B41FA5}"/>
                  </a:extLst>
                </a:gridCol>
                <a:gridCol w="714947">
                  <a:extLst>
                    <a:ext uri="{9D8B030D-6E8A-4147-A177-3AD203B41FA5}"/>
                  </a:extLst>
                </a:gridCol>
                <a:gridCol w="714947">
                  <a:extLst>
                    <a:ext uri="{9D8B030D-6E8A-4147-A177-3AD203B41FA5}"/>
                  </a:extLst>
                </a:gridCol>
                <a:gridCol w="714947">
                  <a:extLst>
                    <a:ext uri="{9D8B030D-6E8A-4147-A177-3AD203B41FA5}"/>
                  </a:extLst>
                </a:gridCol>
                <a:gridCol w="714947">
                  <a:extLst>
                    <a:ext uri="{9D8B030D-6E8A-4147-A177-3AD203B41FA5}"/>
                  </a:extLst>
                </a:gridCol>
                <a:gridCol w="714947">
                  <a:extLst>
                    <a:ext uri="{9D8B030D-6E8A-4147-A177-3AD203B41FA5}"/>
                  </a:extLst>
                </a:gridCol>
                <a:gridCol w="714947">
                  <a:extLst>
                    <a:ext uri="{9D8B030D-6E8A-4147-A177-3AD203B41FA5}"/>
                  </a:extLst>
                </a:gridCol>
                <a:gridCol w="928694"/>
              </a:tblGrid>
              <a:tr h="72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394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и восстановленных ВЗ, ВНС и станций водоподготовки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ед./тыс.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куб. м.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мощности очистных сооружений, обеспечивающих сокращение отведения в реку Волгу загрязненных сточных вод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куб. км/год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и восстановленных объектов коммунальной инфраструктуры (котельные, ЦТП, сети)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769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и восстановленных объектов инженерной инфраструктуры на территории военных городков Московской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16798" name="Group 62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472520" cy="5135868"/>
        </p:xfrm>
        <a:graphic>
          <a:graphicData uri="http://schemas.openxmlformats.org/drawingml/2006/table">
            <a:tbl>
              <a:tblPr/>
              <a:tblGrid>
                <a:gridCol w="400024"/>
                <a:gridCol w="1428760"/>
                <a:gridCol w="666755"/>
                <a:gridCol w="547691"/>
                <a:gridCol w="642942"/>
                <a:gridCol w="714380"/>
                <a:gridCol w="714380"/>
                <a:gridCol w="642942"/>
                <a:gridCol w="2714646"/>
              </a:tblGrid>
              <a:tr h="5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</a:t>
                      </a:r>
                      <a:br>
                        <a:rPr kumimoji="0" lang="ru-RU" sz="9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9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(A, B, C, D)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9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9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9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мероприятия перенесено на 1 полугодие 2022</a:t>
                      </a:r>
                      <a:endParaRPr lang="ru-RU" sz="9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9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9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9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мероприятия перенесено на 1 полугодие 2022</a:t>
                      </a:r>
                      <a:endParaRPr lang="ru-RU" sz="9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Бережливый учет – оснащенность многоквартирных домов </a:t>
                      </a:r>
                      <a:r>
                        <a:rPr kumimoji="0" lang="ru-RU" sz="95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общедомовыми</a:t>
                      </a:r>
                      <a:r>
                        <a:rPr kumimoji="0" lang="ru-RU" sz="9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приборами учета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41,62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41,62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84,55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многоквартирных домов с присвоенными классами </a:t>
                      </a:r>
                      <a:r>
                        <a:rPr kumimoji="0" lang="ru-RU" sz="95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энергоэффективности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Классы </a:t>
                      </a:r>
                      <a:r>
                        <a:rPr lang="ru-RU" sz="95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присвоены 357 многоквартирным домам из 947. Мероприятие не выполнено в полном объеме в связи с большим объемом денежных средств, потраченным управляющими организациями на ремонт подъездов многоквартирных домов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47163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64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altLang="ru-RU" sz="1900" b="1" smtClean="0">
                <a:latin typeface="Times New Roman" pitchFamily="18" charset="0"/>
                <a:cs typeface="Times New Roman" pitchFamily="18" charset="0"/>
              </a:rPr>
              <a:t>«Предпринимательство» на 2020-2024 годы</a:t>
            </a:r>
            <a:endParaRPr lang="ru-RU" altLang="ru-RU" sz="19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4813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868" name="Group 108"/>
          <p:cNvGraphicFramePr>
            <a:graphicFrameLocks noGrp="1"/>
          </p:cNvGraphicFramePr>
          <p:nvPr/>
        </p:nvGraphicFramePr>
        <p:xfrm>
          <a:off x="357188" y="1285875"/>
          <a:ext cx="8358188" cy="5148260"/>
        </p:xfrm>
        <a:graphic>
          <a:graphicData uri="http://schemas.openxmlformats.org/drawingml/2006/table">
            <a:tbl>
              <a:tblPr/>
              <a:tblGrid>
                <a:gridCol w="372186"/>
                <a:gridCol w="1985238"/>
                <a:gridCol w="631036"/>
                <a:gridCol w="631036"/>
                <a:gridCol w="631036"/>
                <a:gridCol w="631036"/>
                <a:gridCol w="631036"/>
                <a:gridCol w="631036"/>
                <a:gridCol w="221454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28,43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заполняемости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многопрофильных индустриальных парков, технологических парков, промышленных площадок индустриальных парков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401,3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многопрофильных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индустриальных парков, технологических парков, промышленных площадок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привлеченных резидентов на территории муниципальных образований Московской области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2021 г. на территорию многофункциональных индустриальных парков, технологических парков, промышленных площадок был привлечен 1 резидент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территории, на которую привлечены новые резиденты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9,23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смотря на расширение площади земельного участка (нежилого помещения) индустриального парка, технопарка, промышленной площадки, достигнутое значение данного показателя ниже запланированного, в связи с тем, что в отчетном периоде был привлечен 1 резидент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18890" name="Group 106"/>
          <p:cNvGraphicFramePr>
            <a:graphicFrameLocks noGrp="1"/>
          </p:cNvGraphicFramePr>
          <p:nvPr>
            <p:ph idx="1"/>
          </p:nvPr>
        </p:nvGraphicFramePr>
        <p:xfrm>
          <a:off x="457200" y="1179513"/>
          <a:ext cx="8229602" cy="5029220"/>
        </p:xfrm>
        <a:graphic>
          <a:graphicData uri="http://schemas.openxmlformats.org/drawingml/2006/table">
            <a:tbl>
              <a:tblPr/>
              <a:tblGrid>
                <a:gridCol w="366342"/>
                <a:gridCol w="2319698"/>
                <a:gridCol w="500066"/>
                <a:gridCol w="714380"/>
                <a:gridCol w="785818"/>
                <a:gridCol w="785818"/>
                <a:gridCol w="714380"/>
                <a:gridCol w="714380"/>
                <a:gridCol w="132872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12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104,4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108,2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106,4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28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рабочих мест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1285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760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рабочих мест за 2021 г. на предприятиях ниже запланированного значения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1136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Большинство жалоб поступило на критерии оценки, на требования к качественным и функциональным характеристикам товаров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49256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57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 dirty="0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18890" name="Group 106"/>
          <p:cNvGraphicFramePr>
            <a:graphicFrameLocks noGrp="1"/>
          </p:cNvGraphicFramePr>
          <p:nvPr>
            <p:ph idx="1"/>
          </p:nvPr>
        </p:nvGraphicFramePr>
        <p:xfrm>
          <a:off x="457200" y="1179513"/>
          <a:ext cx="8229604" cy="4999730"/>
        </p:xfrm>
        <a:graphic>
          <a:graphicData uri="http://schemas.openxmlformats.org/drawingml/2006/table">
            <a:tbl>
              <a:tblPr/>
              <a:tblGrid>
                <a:gridCol w="366342"/>
                <a:gridCol w="1819632"/>
                <a:gridCol w="666755"/>
                <a:gridCol w="666755"/>
                <a:gridCol w="666755"/>
                <a:gridCol w="666755"/>
                <a:gridCol w="666755"/>
                <a:gridCol w="666755"/>
                <a:gridCol w="20431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12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несостоявшихся торгов от общего количества объявленных торгов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Показатель выполнен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общей экономии денежных средств от общей суммы состоявшихся торгов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связи с низким количеством участников закупки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28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51,48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1136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Среднее количество участников на состоявшихся торгах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4,3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4,4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4,5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Ряд закупок имел высокую начальную стоимость, с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чем связана</a:t>
                      </a: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большая сумма обеспечения заявки,  не соответствие участников критериям оценки при торгов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49256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57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 dirty="0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18890" name="Group 106"/>
          <p:cNvGraphicFramePr>
            <a:graphicFrameLocks noGrp="1"/>
          </p:cNvGraphicFramePr>
          <p:nvPr>
            <p:ph idx="1"/>
          </p:nvPr>
        </p:nvGraphicFramePr>
        <p:xfrm>
          <a:off x="457200" y="1179513"/>
          <a:ext cx="8229604" cy="4999730"/>
        </p:xfrm>
        <a:graphic>
          <a:graphicData uri="http://schemas.openxmlformats.org/drawingml/2006/table">
            <a:tbl>
              <a:tblPr/>
              <a:tblGrid>
                <a:gridCol w="366342"/>
                <a:gridCol w="1819632"/>
                <a:gridCol w="666755"/>
                <a:gridCol w="666755"/>
                <a:gridCol w="666755"/>
                <a:gridCol w="666755"/>
                <a:gridCol w="666755"/>
                <a:gridCol w="666755"/>
                <a:gridCol w="20431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12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34,48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30,25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30,55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30,86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МСП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юридических лиц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28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364,45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369,93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357,62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361,2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364,8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1136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связи с распространением </a:t>
                      </a:r>
                      <a:r>
                        <a:rPr lang="ru-RU" sz="10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инфекции COVID-19 некоторые МСП закрылись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49256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57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 dirty="0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3520" name="Group 96"/>
          <p:cNvGraphicFramePr>
            <a:graphicFrameLocks noGrp="1"/>
          </p:cNvGraphicFramePr>
          <p:nvPr>
            <p:ph idx="1"/>
          </p:nvPr>
        </p:nvGraphicFramePr>
        <p:xfrm>
          <a:off x="571472" y="1285847"/>
          <a:ext cx="8358245" cy="4937662"/>
        </p:xfrm>
        <a:graphic>
          <a:graphicData uri="http://schemas.openxmlformats.org/drawingml/2006/table">
            <a:tbl>
              <a:tblPr/>
              <a:tblGrid>
                <a:gridCol w="410578"/>
                <a:gridCol w="1518248"/>
                <a:gridCol w="642942"/>
                <a:gridCol w="785818"/>
                <a:gridCol w="714380"/>
                <a:gridCol w="785818"/>
                <a:gridCol w="857256"/>
                <a:gridCol w="857256"/>
                <a:gridCol w="1785949"/>
              </a:tblGrid>
              <a:tr h="541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456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Вновь созданные предприятия МСП в сфере производства или услуг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самозанятых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граждан, зафиксировавших свой статус, с учетом введения налогового режима для </a:t>
                      </a:r>
                      <a:r>
                        <a:rPr kumimoji="0"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самозанятых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нарастающим итогом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площадью торговых объектов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кв.м/1000 человек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1214,4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1285,2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1288,1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связи с распространением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инфекции COVID-19 некоторые МСП закрылись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площадей торговых объектов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 кв.м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связи с распространением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инфекции COVID-19 прирост площадей торговых объектов за 2021 г. ниже планируемого значения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Стандарт потребительского рынка и услуг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3238,54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3183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3520" name="Group 96"/>
          <p:cNvGraphicFramePr>
            <a:graphicFrameLocks noGrp="1"/>
          </p:cNvGraphicFramePr>
          <p:nvPr>
            <p:ph idx="1"/>
          </p:nvPr>
        </p:nvGraphicFramePr>
        <p:xfrm>
          <a:off x="571472" y="1285847"/>
          <a:ext cx="8358245" cy="5118787"/>
        </p:xfrm>
        <a:graphic>
          <a:graphicData uri="http://schemas.openxmlformats.org/drawingml/2006/table">
            <a:tbl>
              <a:tblPr/>
              <a:tblGrid>
                <a:gridCol w="410578"/>
                <a:gridCol w="2161190"/>
                <a:gridCol w="654223"/>
                <a:gridCol w="806497"/>
                <a:gridCol w="879815"/>
                <a:gridCol w="953133"/>
                <a:gridCol w="879815"/>
                <a:gridCol w="806497"/>
                <a:gridCol w="806497"/>
              </a:tblGrid>
              <a:tr h="541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384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посадочных мест на объектах общественного питания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посадочные места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17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рабочих мест на объектах бытового обслуживания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рабочие места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ОДС, соответствующих требованиям, нормам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стандартам действующего законодательства, от общего количества ОДС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18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выполненен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банных объектов, на которых в текущем году проведены работы по строительству (реконструкции) или капитальному (текущему) ремонту по программе «100 бань Подмосковья»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не планировались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3183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Можайского городского округа на 2022 – 2024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443913" cy="490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60">
                  <a:extLst>
                    <a:ext uri="{9D8B030D-6E8A-4147-A177-3AD203B41FA5}"/>
                  </a:extLst>
                </a:gridCol>
                <a:gridCol w="2643444">
                  <a:extLst>
                    <a:ext uri="{9D8B030D-6E8A-4147-A177-3AD203B41FA5}"/>
                  </a:extLst>
                </a:gridCol>
                <a:gridCol w="928778">
                  <a:extLst>
                    <a:ext uri="{9D8B030D-6E8A-4147-A177-3AD203B41FA5}"/>
                  </a:extLst>
                </a:gridCol>
                <a:gridCol w="785889">
                  <a:extLst>
                    <a:ext uri="{9D8B030D-6E8A-4147-A177-3AD203B41FA5}"/>
                  </a:extLst>
                </a:gridCol>
                <a:gridCol w="928778">
                  <a:extLst>
                    <a:ext uri="{9D8B030D-6E8A-4147-A177-3AD203B41FA5}"/>
                  </a:extLst>
                </a:gridCol>
                <a:gridCol w="970849">
                  <a:extLst>
                    <a:ext uri="{9D8B030D-6E8A-4147-A177-3AD203B41FA5}"/>
                  </a:extLst>
                </a:gridCol>
                <a:gridCol w="928778">
                  <a:extLst>
                    <a:ext uri="{9D8B030D-6E8A-4147-A177-3AD203B41FA5}"/>
                  </a:extLst>
                </a:gridCol>
                <a:gridCol w="857337">
                  <a:extLst>
                    <a:ext uri="{9D8B030D-6E8A-4147-A177-3AD203B41FA5}"/>
                  </a:extLst>
                </a:gridCol>
              </a:tblGrid>
              <a:tr h="7390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2022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2024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extLst>
                  <a:ext uri="{0D108BD9-81ED-4DB2-BD59-A6C34878D82A}"/>
                </a:extLst>
              </a:tr>
              <a:tr h="40412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Труд и заработная плата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7236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созданных рабочих мест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1265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extLst>
                  <a:ext uri="{0D108BD9-81ED-4DB2-BD59-A6C34878D82A}"/>
                </a:extLst>
              </a:tr>
              <a:tr h="571578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официально зарегистрированных безработных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extLst>
                  <a:ext uri="{0D108BD9-81ED-4DB2-BD59-A6C34878D82A}"/>
                </a:extLst>
              </a:tr>
              <a:tr h="823067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по крупным и средним организациям (включая организации с численностью до 15 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7275,2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6980,51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7601,0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8243,4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8802,6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extLst>
                  <a:ext uri="{0D108BD9-81ED-4DB2-BD59-A6C34878D82A}"/>
                </a:extLst>
              </a:tr>
              <a:tr h="1188874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организаций по крупным и средним организациям (включая организации с численностью до 15 чел.)</a:t>
                      </a: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12231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12239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12263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12312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extLst>
                  <a:ext uri="{0D108BD9-81ED-4DB2-BD59-A6C34878D82A}"/>
                </a:extLst>
              </a:tr>
              <a:tr h="823067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по крупным и средним организациям (включая организации с численностью до 15 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49568,0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49339,2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51754,0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56018,1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59580,1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221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0" y="6357938"/>
            <a:ext cx="592931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071563" y="428604"/>
            <a:ext cx="7615237" cy="571521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«Управление имуществом и муниципальными финансами» </a:t>
            </a:r>
            <a:b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на 2020-2024 годы</a:t>
            </a:r>
            <a:endParaRPr lang="ru-RU" alt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358188" cy="2857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5120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9" y="362048"/>
            <a:ext cx="660430" cy="77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1948" name="Group 92"/>
          <p:cNvGraphicFramePr>
            <a:graphicFrameLocks noGrp="1"/>
          </p:cNvGraphicFramePr>
          <p:nvPr/>
        </p:nvGraphicFramePr>
        <p:xfrm>
          <a:off x="357188" y="1474788"/>
          <a:ext cx="8358186" cy="4880023"/>
        </p:xfrm>
        <a:graphic>
          <a:graphicData uri="http://schemas.openxmlformats.org/drawingml/2006/table">
            <a:tbl>
              <a:tblPr/>
              <a:tblGrid>
                <a:gridCol w="372186"/>
                <a:gridCol w="1770924"/>
                <a:gridCol w="619129"/>
                <a:gridCol w="619129"/>
                <a:gridCol w="619129"/>
                <a:gridCol w="619129"/>
                <a:gridCol w="619129"/>
                <a:gridCol w="619129"/>
                <a:gridCol w="250030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задолженности арендаторов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имеющейся задолженности ведется претензионная работа, дела переданы в суд или  судебным приставам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106,4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земельных участков многодетным семьям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земельных участков с согласия многодетных семей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использования земель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Прекращены проверки по повторному неисполнению предписаниям по землям населенных пунктов в связи с отказами судов 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68400"/>
          <a:ext cx="8229604" cy="5000000"/>
        </p:xfrm>
        <a:graphic>
          <a:graphicData uri="http://schemas.openxmlformats.org/drawingml/2006/table">
            <a:tbl>
              <a:tblPr/>
              <a:tblGrid>
                <a:gridCol w="366342">
                  <a:extLst>
                    <a:ext uri="{9D8B030D-6E8A-4147-A177-3AD203B41FA5}"/>
                  </a:extLst>
                </a:gridCol>
                <a:gridCol w="1605318">
                  <a:extLst>
                    <a:ext uri="{9D8B030D-6E8A-4147-A177-3AD203B41FA5}"/>
                  </a:extLst>
                </a:gridCol>
                <a:gridCol w="666755">
                  <a:extLst>
                    <a:ext uri="{9D8B030D-6E8A-4147-A177-3AD203B41FA5}"/>
                  </a:extLst>
                </a:gridCol>
                <a:gridCol w="666755">
                  <a:extLst>
                    <a:ext uri="{9D8B030D-6E8A-4147-A177-3AD203B41FA5}"/>
                  </a:extLst>
                </a:gridCol>
                <a:gridCol w="666755">
                  <a:extLst>
                    <a:ext uri="{9D8B030D-6E8A-4147-A177-3AD203B41FA5}"/>
                  </a:extLst>
                </a:gridCol>
                <a:gridCol w="666755">
                  <a:extLst>
                    <a:ext uri="{9D8B030D-6E8A-4147-A177-3AD203B41FA5}"/>
                  </a:extLst>
                </a:gridCol>
                <a:gridCol w="666755">
                  <a:extLst>
                    <a:ext uri="{9D8B030D-6E8A-4147-A177-3AD203B41FA5}"/>
                  </a:extLst>
                </a:gridCol>
                <a:gridCol w="666755">
                  <a:extLst>
                    <a:ext uri="{9D8B030D-6E8A-4147-A177-3AD203B41FA5}"/>
                  </a:extLst>
                </a:gridCol>
                <a:gridCol w="2257414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Заключением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двух договоров купли – продажи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рассрочку; проведение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торгов по продаже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имущества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включенного в Прогнозный план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приватизации,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состоится в 2022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Исключение незаконных решений по земле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2,433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Инциденты допущены при подготовке проекта решения и направления его на согласование в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Минмособлимущество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275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земельного налога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проведенных аукционов на право заключения договора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увеличения общего количества проведенных аукционов доля проведенных аукционов на право заключения договора аренды земельных участков для субъектов малого и среднего предпринимательства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231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31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071563" y="428604"/>
            <a:ext cx="7615237" cy="857271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«Развитие институтов гражданского общества, повышение эффективности местного самоуправления и реализации молодежной политики» на 2020-2024 годы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5427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9" y="445426"/>
            <a:ext cx="660430" cy="77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/>
        </p:nvGraphicFramePr>
        <p:xfrm>
          <a:off x="428625" y="1714500"/>
          <a:ext cx="8358187" cy="4356332"/>
        </p:xfrm>
        <a:graphic>
          <a:graphicData uri="http://schemas.openxmlformats.org/drawingml/2006/table">
            <a:tbl>
              <a:tblPr/>
              <a:tblGrid>
                <a:gridCol w="372186">
                  <a:extLst>
                    <a:ext uri="{9D8B030D-6E8A-4147-A177-3AD203B41FA5}"/>
                  </a:extLst>
                </a:gridCol>
                <a:gridCol w="2771057">
                  <a:extLst>
                    <a:ext uri="{9D8B030D-6E8A-4147-A177-3AD203B41FA5}"/>
                  </a:extLst>
                </a:gridCol>
                <a:gridCol w="571504">
                  <a:extLst>
                    <a:ext uri="{9D8B030D-6E8A-4147-A177-3AD203B41FA5}"/>
                  </a:extLst>
                </a:gridCol>
                <a:gridCol w="500066">
                  <a:extLst>
                    <a:ext uri="{9D8B030D-6E8A-4147-A177-3AD203B41FA5}"/>
                  </a:extLst>
                </a:gridCol>
                <a:gridCol w="642942">
                  <a:extLst>
                    <a:ext uri="{9D8B030D-6E8A-4147-A177-3AD203B41FA5}"/>
                  </a:extLst>
                </a:gridCol>
                <a:gridCol w="642942">
                  <a:extLst>
                    <a:ext uri="{9D8B030D-6E8A-4147-A177-3AD203B41FA5}"/>
                  </a:extLst>
                </a:gridCol>
                <a:gridCol w="642942">
                  <a:extLst>
                    <a:ext uri="{9D8B030D-6E8A-4147-A177-3AD203B41FA5}"/>
                  </a:extLst>
                </a:gridCol>
                <a:gridCol w="642942">
                  <a:extLst>
                    <a:ext uri="{9D8B030D-6E8A-4147-A177-3AD203B41FA5}"/>
                  </a:extLst>
                </a:gridCol>
                <a:gridCol w="1571606"/>
              </a:tblGrid>
              <a:tr h="502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354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Информирование населения через СМИ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183,43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185,34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187,25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Публикации осуществлялись по мере надобности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56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информированности населения в социальных сетях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Публикации осуществлялись по мере надобности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588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564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Идёт процедура  взыскания задолженности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численность граждан Российской Федерации, вовлеченных центрами (сообществами, объединениями) поддержки добровольчества (</a:t>
                      </a:r>
                      <a:r>
                        <a:rPr kumimoji="0"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волонтерства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деятельность, чел.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10553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10621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10689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64293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altLang="ru-RU" sz="1900" b="1" smtClean="0">
                <a:latin typeface="Times New Roman" pitchFamily="18" charset="0"/>
                <a:cs typeface="Times New Roman" pitchFamily="18" charset="0"/>
              </a:rPr>
              <a:t>«Развитие и функционирование дорожно-транспортного комплекса» на 2020-2024 годы</a:t>
            </a:r>
            <a:endParaRPr lang="ru-RU" altLang="ru-RU" sz="19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58188" cy="3571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5632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9" y="445426"/>
            <a:ext cx="660430" cy="77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7046" name="Group 70"/>
          <p:cNvGraphicFramePr>
            <a:graphicFrameLocks noGrp="1"/>
          </p:cNvGraphicFramePr>
          <p:nvPr/>
        </p:nvGraphicFramePr>
        <p:xfrm>
          <a:off x="357158" y="1571612"/>
          <a:ext cx="8572499" cy="4786346"/>
        </p:xfrm>
        <a:graphic>
          <a:graphicData uri="http://schemas.openxmlformats.org/drawingml/2006/table">
            <a:tbl>
              <a:tblPr/>
              <a:tblGrid>
                <a:gridCol w="381729"/>
                <a:gridCol w="1689973"/>
                <a:gridCol w="500066"/>
                <a:gridCol w="957269"/>
                <a:gridCol w="957269"/>
                <a:gridCol w="957269"/>
                <a:gridCol w="957269"/>
                <a:gridCol w="957269"/>
                <a:gridCol w="1214386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расписания на автобусных</a:t>
                      </a:r>
                      <a:r>
                        <a:rPr kumimoji="0" lang="ru-RU" sz="1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маршрутах, процент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тыс. населения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чел./тыс. населения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Большая часть смертности от ДТП произошла на дорогах федерального, регионального значения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(капитальный ремонт) сети автомобильных дорог общего пользования местного значения, км/тыс.кв.м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км/тыс.кв.м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4,069 /28,482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3,52/23,4906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3,728 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/18,5945</a:t>
                      </a:r>
                      <a:endParaRPr lang="ru-RU" sz="10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3,728 / 18,5945</a:t>
                      </a:r>
                      <a:endParaRPr lang="ru-RU" sz="10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3,728 / 18,5945</a:t>
                      </a:r>
                      <a:endParaRPr lang="ru-RU" sz="10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Несколько контрактов на ремонт были расторгнуты по соглашению сторон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27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парковочного пространства на улично-дорожной сети, </a:t>
                      </a:r>
                      <a:r>
                        <a:rPr kumimoji="0"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машиноместа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машиномест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«Цифровое муниципальное образование» на 2020-2024 годы</a:t>
            </a:r>
            <a:endParaRPr lang="ru-RU" alt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5734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8099" name="Group 99"/>
          <p:cNvGraphicFramePr>
            <a:graphicFrameLocks noGrp="1"/>
          </p:cNvGraphicFramePr>
          <p:nvPr/>
        </p:nvGraphicFramePr>
        <p:xfrm>
          <a:off x="357188" y="1285875"/>
          <a:ext cx="8358184" cy="4914920"/>
        </p:xfrm>
        <a:graphic>
          <a:graphicData uri="http://schemas.openxmlformats.org/drawingml/2006/table">
            <a:tbl>
              <a:tblPr/>
              <a:tblGrid>
                <a:gridCol w="372186"/>
                <a:gridCol w="3055994"/>
                <a:gridCol w="666890"/>
                <a:gridCol w="666890"/>
                <a:gridCol w="666890"/>
                <a:gridCol w="666890"/>
                <a:gridCol w="666890"/>
                <a:gridCol w="666890"/>
                <a:gridCol w="928664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97,9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98,1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время ожидания в очереди для получения государственных (муниципальных) услуг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ожидающих в очереди более 11 минут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требований комфортности и доступности МФЦ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Стоимостная доля закупаемого и (или)</a:t>
                      </a:r>
                      <a:r>
                        <a:rPr kumimoji="0" lang="en-US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арендуемого ОМСУ муниципального образования Московской области отечественного программного обеспечения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29128" name="Group 104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2" cy="4810880"/>
        </p:xfrm>
        <a:graphic>
          <a:graphicData uri="http://schemas.openxmlformats.org/drawingml/2006/table">
            <a:tbl>
              <a:tblPr/>
              <a:tblGrid>
                <a:gridCol w="366342"/>
                <a:gridCol w="3009234"/>
                <a:gridCol w="658989"/>
                <a:gridCol w="658989"/>
                <a:gridCol w="658989"/>
                <a:gridCol w="658989"/>
                <a:gridCol w="658989"/>
                <a:gridCol w="658989"/>
                <a:gridCol w="900092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1456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72,59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Осуществляется контроль по использованию МСЭД сотрудниками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58427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28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31143" name="Group 71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2" cy="4815860"/>
        </p:xfrm>
        <a:graphic>
          <a:graphicData uri="http://schemas.openxmlformats.org/drawingml/2006/table">
            <a:tbl>
              <a:tblPr/>
              <a:tblGrid>
                <a:gridCol w="431760"/>
                <a:gridCol w="2943815"/>
                <a:gridCol w="647083"/>
                <a:gridCol w="647083"/>
                <a:gridCol w="647083"/>
                <a:gridCol w="647083"/>
                <a:gridCol w="647083"/>
                <a:gridCol w="647083"/>
                <a:gridCol w="971529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2519Показатели, характеризующие достижение цели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проникновения ЕСИА в</a:t>
                      </a:r>
                      <a:r>
                        <a:rPr kumimoji="0" lang="en-US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муниципальном образовании Московской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Повторные обращения – Доля обращений, поступивших на портал «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Добродел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по которым поступили повторные обращения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Отложенные решения – Доля отложенных решений от числа ответов, предоставленных на портале «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Добродел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(два и более раз)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Ответь вовремя – Доля жалоб, поступивших на портал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Добродел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по которым нарушен срок подготовки ответа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59478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79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30119" name="Group 71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2" cy="4869200"/>
        </p:xfrm>
        <a:graphic>
          <a:graphicData uri="http://schemas.openxmlformats.org/drawingml/2006/table">
            <a:tbl>
              <a:tblPr/>
              <a:tblGrid>
                <a:gridCol w="366342"/>
                <a:gridCol w="3009234"/>
                <a:gridCol w="623270"/>
                <a:gridCol w="623270"/>
                <a:gridCol w="623270"/>
                <a:gridCol w="623270"/>
                <a:gridCol w="623270"/>
                <a:gridCol w="623270"/>
                <a:gridCol w="1114406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общеобразовательных организаций в муниципальном образовании Московской области, подключенных к сети Интернет на скорости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для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общеобразовательных организаций, расположенных в городских населенных пунктах, – не менее 100 Мбит/с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для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общеобразовательных организаций, расположенных в сельских населенных пунктах, – не менее 50 Мбит/с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 информационно-телекоммуникационную сеть Интернет на скорости не менее 1 Мбит/с, предоставляемыми не менее чем 2 операторами связи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60475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76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32131" name="Group 35"/>
          <p:cNvGraphicFramePr>
            <a:graphicFrameLocks noGrp="1"/>
          </p:cNvGraphicFramePr>
          <p:nvPr>
            <p:ph idx="1"/>
          </p:nvPr>
        </p:nvGraphicFramePr>
        <p:xfrm>
          <a:off x="428596" y="1285859"/>
          <a:ext cx="8229594" cy="4678700"/>
        </p:xfrm>
        <a:graphic>
          <a:graphicData uri="http://schemas.openxmlformats.org/drawingml/2006/table">
            <a:tbl>
              <a:tblPr/>
              <a:tblGrid>
                <a:gridCol w="373466"/>
                <a:gridCol w="2984120"/>
                <a:gridCol w="666754"/>
                <a:gridCol w="666754"/>
                <a:gridCol w="666754"/>
                <a:gridCol w="666754"/>
                <a:gridCol w="666754"/>
                <a:gridCol w="666754"/>
                <a:gridCol w="871484"/>
              </a:tblGrid>
              <a:tr h="629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600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 организации оснащены (обновили) компьютерным, </a:t>
                      </a:r>
                      <a:r>
                        <a:rPr kumimoji="0" lang="ru-RU" sz="105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мультимедийным</a:t>
                      </a: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00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помещений аппаратных, приведенных в соответствие со стандартом «Цифровая школа» в части </a:t>
                      </a:r>
                      <a:r>
                        <a:rPr kumimoji="0" lang="ru-RU" sz="105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ИТ-инфраструктуры</a:t>
                      </a: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государственных и муниципальных общеобразовательных организаций, реализующих программы общего образования, для обеспечения в помещениях безопасного доступа к государственным, муниципальным и иным информационным системам, информационно-телекоммуникационной сети «Интернет» и обеспечения базовой безопасности образовательного процесса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61517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8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«Архитектура и градостроительство» на 2020-2024 годы</a:t>
            </a:r>
            <a:endParaRPr lang="ru-RU" alt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6246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/>
        </p:nvGraphicFramePr>
        <p:xfrm>
          <a:off x="357188" y="1285875"/>
          <a:ext cx="8358186" cy="2377460"/>
        </p:xfrm>
        <a:graphic>
          <a:graphicData uri="http://schemas.openxmlformats.org/drawingml/2006/table">
            <a:tbl>
              <a:tblPr/>
              <a:tblGrid>
                <a:gridCol w="372186"/>
                <a:gridCol w="2699618"/>
                <a:gridCol w="750099"/>
                <a:gridCol w="750099"/>
                <a:gridCol w="750099"/>
                <a:gridCol w="750099"/>
                <a:gridCol w="750099"/>
                <a:gridCol w="750099"/>
                <a:gridCol w="7857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Можайского городского округа на 2022 – 2024 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58174" cy="500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22">
                  <a:extLst>
                    <a:ext uri="{9D8B030D-6E8A-4147-A177-3AD203B41FA5}"/>
                  </a:extLst>
                </a:gridCol>
                <a:gridCol w="2643195">
                  <a:extLst>
                    <a:ext uri="{9D8B030D-6E8A-4147-A177-3AD203B41FA5}"/>
                  </a:extLst>
                </a:gridCol>
                <a:gridCol w="928690">
                  <a:extLst>
                    <a:ext uri="{9D8B030D-6E8A-4147-A177-3AD203B41FA5}"/>
                  </a:extLst>
                </a:gridCol>
                <a:gridCol w="785815">
                  <a:extLst>
                    <a:ext uri="{9D8B030D-6E8A-4147-A177-3AD203B41FA5}"/>
                  </a:extLst>
                </a:gridCol>
                <a:gridCol w="785815">
                  <a:extLst>
                    <a:ext uri="{9D8B030D-6E8A-4147-A177-3AD203B41FA5}"/>
                  </a:extLst>
                </a:gridCol>
                <a:gridCol w="928690">
                  <a:extLst>
                    <a:ext uri="{9D8B030D-6E8A-4147-A177-3AD203B41FA5}"/>
                  </a:extLst>
                </a:gridCol>
                <a:gridCol w="928690">
                  <a:extLst>
                    <a:ext uri="{9D8B030D-6E8A-4147-A177-3AD203B41FA5}"/>
                  </a:extLst>
                </a:gridCol>
                <a:gridCol w="857257">
                  <a:extLst>
                    <a:ext uri="{9D8B030D-6E8A-4147-A177-3AD203B41FA5}"/>
                  </a:extLst>
                </a:gridCol>
              </a:tblGrid>
              <a:tr h="49993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2022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2024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extLst>
                  <a:ext uri="{0D108BD9-81ED-4DB2-BD59-A6C34878D82A}"/>
                </a:extLst>
              </a:tr>
              <a:tr h="3186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Торговля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услуги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7159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по крупным и средним организациям (без организаций с численностью работающих менее 15 человек)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12374,6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14818,0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13409,9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14573,8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15796,4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extLst>
                  <a:ext uri="{0D108BD9-81ED-4DB2-BD59-A6C34878D82A}"/>
                </a:extLst>
              </a:tr>
              <a:tr h="640028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торговых объектов предприятий розничной торговли (на конец года)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кв. 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extLst>
                  <a:ext uri="{0D108BD9-81ED-4DB2-BD59-A6C34878D82A}"/>
                </a:extLst>
              </a:tr>
              <a:tr h="515602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площадью торговых объектов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1000 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1214,4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1232,0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1252,6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extLst>
                  <a:ext uri="{0D108BD9-81ED-4DB2-BD59-A6C34878D82A}"/>
                </a:extLst>
              </a:tr>
              <a:tr h="27723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42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Дошкольное образование: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/>
                </a:extLst>
              </a:tr>
              <a:tr h="101420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дошкольных образовательных муниципальных организаций, реализующих образовательные программы дошкольного образования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extLst>
                  <a:ext uri="{0D108BD9-81ED-4DB2-BD59-A6C34878D82A}"/>
                </a:extLst>
              </a:tr>
              <a:tr h="640028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мест в дошкольных муниципальных образовательных организациях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3484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263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0" y="6357938"/>
            <a:ext cx="592931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071563" y="428604"/>
            <a:ext cx="7615237" cy="571521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«Формирование современной комфортной городской среды» </a:t>
            </a:r>
            <a:b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на 2020-2024 годы</a:t>
            </a:r>
            <a:endParaRPr lang="ru-RU" alt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358188" cy="2857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6349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447" y="362049"/>
            <a:ext cx="608142" cy="7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357188" y="1420813"/>
          <a:ext cx="8358185" cy="4700911"/>
        </p:xfrm>
        <a:graphic>
          <a:graphicData uri="http://schemas.openxmlformats.org/drawingml/2006/table">
            <a:tbl>
              <a:tblPr/>
              <a:tblGrid>
                <a:gridCol w="372066">
                  <a:extLst>
                    <a:ext uri="{9D8B030D-6E8A-4147-A177-3AD203B41FA5}"/>
                  </a:extLst>
                </a:gridCol>
                <a:gridCol w="3056253">
                  <a:extLst>
                    <a:ext uri="{9D8B030D-6E8A-4147-A177-3AD203B41FA5}"/>
                  </a:extLst>
                </a:gridCol>
                <a:gridCol w="597962">
                  <a:extLst>
                    <a:ext uri="{9D8B030D-6E8A-4147-A177-3AD203B41FA5}"/>
                  </a:extLst>
                </a:gridCol>
                <a:gridCol w="730842">
                  <a:extLst>
                    <a:ext uri="{9D8B030D-6E8A-4147-A177-3AD203B41FA5}"/>
                  </a:extLst>
                </a:gridCol>
                <a:gridCol w="730843">
                  <a:extLst>
                    <a:ext uri="{9D8B030D-6E8A-4147-A177-3AD203B41FA5}"/>
                  </a:extLst>
                </a:gridCol>
                <a:gridCol w="730842">
                  <a:extLst>
                    <a:ext uri="{9D8B030D-6E8A-4147-A177-3AD203B41FA5}"/>
                  </a:extLst>
                </a:gridCol>
                <a:gridCol w="730843">
                  <a:extLst>
                    <a:ext uri="{9D8B030D-6E8A-4147-A177-3AD203B41FA5}"/>
                  </a:extLst>
                </a:gridCol>
                <a:gridCol w="704267">
                  <a:extLst>
                    <a:ext uri="{9D8B030D-6E8A-4147-A177-3AD203B41FA5}"/>
                  </a:extLst>
                </a:gridCol>
                <a:gridCol w="704267"/>
              </a:tblGrid>
              <a:tr h="502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383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благоустроенных общественных территорий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26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разработанных концепций благоустройства общественных территорий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426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разработанных проектов благоустройства общественных территорий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26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установленных детских игровых площадок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349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благоустроенных дворовых территорий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762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 метры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767,23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845,4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4141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4141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4141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35248" name="Group 80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4976198"/>
        </p:xfrm>
        <a:graphic>
          <a:graphicData uri="http://schemas.openxmlformats.org/drawingml/2006/table">
            <a:tbl>
              <a:tblPr/>
              <a:tblGrid>
                <a:gridCol w="366342"/>
                <a:gridCol w="3009234"/>
                <a:gridCol w="670895"/>
                <a:gridCol w="670895"/>
                <a:gridCol w="670895"/>
                <a:gridCol w="670895"/>
                <a:gridCol w="670895"/>
                <a:gridCol w="670895"/>
                <a:gridCol w="828654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36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60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систем наружного освещения, в отношении которых реализованы мероприятия по устройству и капитальному ремонту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в отношении которых реализованы мероприятия по устройству архитектурно-художественного освещения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Соответствие нормативу обеспеченности парками культуры и отдыха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64598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99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35248" name="Group 80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5049200"/>
        </p:xfrm>
        <a:graphic>
          <a:graphicData uri="http://schemas.openxmlformats.org/drawingml/2006/table">
            <a:tbl>
              <a:tblPr/>
              <a:tblGrid>
                <a:gridCol w="366342"/>
                <a:gridCol w="1819632"/>
                <a:gridCol w="642942"/>
                <a:gridCol w="700092"/>
                <a:gridCol w="700092"/>
                <a:gridCol w="700092"/>
                <a:gridCol w="700092"/>
                <a:gridCol w="700092"/>
                <a:gridCol w="1900224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354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числа посетителей парков культуры и отдыха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и благоустроенных парков культуры и отдыха на территории Московской области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Соответствие внешнего вида ограждений региональным требованиям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баллов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отремонтированных подъездов в МКД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6 оставшихся подъездов из 177 предусмотренных планом ремонта МКД на 2021 год также выполнен, но работы до конца 2021 года не приняты ГБУ МО «Управление технического надзора капитального ремонта» и Главным управлением МО «Государственная жилищная инспекция МО»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65631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32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571500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«Строительство объектов социальной инфраструктуры» </a:t>
            </a:r>
            <a:b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на 2020-2024 годы</a:t>
            </a:r>
            <a:endParaRPr lang="ru-RU" alt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358188" cy="2857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6656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428625" y="1571625"/>
          <a:ext cx="8358184" cy="3200420"/>
        </p:xfrm>
        <a:graphic>
          <a:graphicData uri="http://schemas.openxmlformats.org/drawingml/2006/table">
            <a:tbl>
              <a:tblPr/>
              <a:tblGrid>
                <a:gridCol w="372066">
                  <a:extLst>
                    <a:ext uri="{9D8B030D-6E8A-4147-A177-3AD203B41FA5}"/>
                  </a:extLst>
                </a:gridCol>
                <a:gridCol w="3056254">
                  <a:extLst>
                    <a:ext uri="{9D8B030D-6E8A-4147-A177-3AD203B41FA5}"/>
                  </a:extLst>
                </a:gridCol>
                <a:gridCol w="597962">
                  <a:extLst>
                    <a:ext uri="{9D8B030D-6E8A-4147-A177-3AD203B41FA5}"/>
                  </a:extLst>
                </a:gridCol>
                <a:gridCol w="709223">
                  <a:extLst>
                    <a:ext uri="{9D8B030D-6E8A-4147-A177-3AD203B41FA5}"/>
                  </a:extLst>
                </a:gridCol>
                <a:gridCol w="709223">
                  <a:extLst>
                    <a:ext uri="{9D8B030D-6E8A-4147-A177-3AD203B41FA5}"/>
                  </a:extLst>
                </a:gridCol>
                <a:gridCol w="709223">
                  <a:extLst>
                    <a:ext uri="{9D8B030D-6E8A-4147-A177-3AD203B41FA5}"/>
                  </a:extLst>
                </a:gridCol>
                <a:gridCol w="709223">
                  <a:extLst>
                    <a:ext uri="{9D8B030D-6E8A-4147-A177-3AD203B41FA5}"/>
                  </a:extLst>
                </a:gridCol>
                <a:gridCol w="709223">
                  <a:extLst>
                    <a:ext uri="{9D8B030D-6E8A-4147-A177-3AD203B41FA5}"/>
                  </a:extLst>
                </a:gridCol>
                <a:gridCol w="785787"/>
              </a:tblGrid>
              <a:tr h="761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52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57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введенных в эксплуатацию объектов физической культуры и спорта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640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введенных в эксплуатацию муниципальных стадионов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1071563" y="428604"/>
            <a:ext cx="7615237" cy="571521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«Переселение граждан из аварийного жилищного фонда» </a:t>
            </a:r>
            <a:b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на 2020-2024 годы</a:t>
            </a:r>
            <a:endParaRPr lang="ru-RU" alt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358188" cy="3571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6758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/>
        </p:nvGraphicFramePr>
        <p:xfrm>
          <a:off x="357188" y="1500188"/>
          <a:ext cx="8358184" cy="2103140"/>
        </p:xfrm>
        <a:graphic>
          <a:graphicData uri="http://schemas.openxmlformats.org/drawingml/2006/table">
            <a:tbl>
              <a:tblPr/>
              <a:tblGrid>
                <a:gridCol w="372186">
                  <a:extLst>
                    <a:ext uri="{9D8B030D-6E8A-4147-A177-3AD203B41FA5}"/>
                  </a:extLst>
                </a:gridCol>
                <a:gridCol w="3055994">
                  <a:extLst>
                    <a:ext uri="{9D8B030D-6E8A-4147-A177-3AD203B41FA5}"/>
                  </a:extLst>
                </a:gridCol>
                <a:gridCol w="598986">
                  <a:extLst>
                    <a:ext uri="{9D8B030D-6E8A-4147-A177-3AD203B41FA5}"/>
                  </a:extLst>
                </a:gridCol>
                <a:gridCol w="709046">
                  <a:extLst>
                    <a:ext uri="{9D8B030D-6E8A-4147-A177-3AD203B41FA5}"/>
                  </a:extLst>
                </a:gridCol>
                <a:gridCol w="709046">
                  <a:extLst>
                    <a:ext uri="{9D8B030D-6E8A-4147-A177-3AD203B41FA5}"/>
                  </a:extLst>
                </a:gridCol>
                <a:gridCol w="709046">
                  <a:extLst>
                    <a:ext uri="{9D8B030D-6E8A-4147-A177-3AD203B41FA5}"/>
                  </a:extLst>
                </a:gridCol>
                <a:gridCol w="709046">
                  <a:extLst>
                    <a:ext uri="{9D8B030D-6E8A-4147-A177-3AD203B41FA5}"/>
                  </a:extLst>
                </a:gridCol>
                <a:gridCol w="709046">
                  <a:extLst>
                    <a:ext uri="{9D8B030D-6E8A-4147-A177-3AD203B41FA5}"/>
                  </a:extLst>
                </a:gridCol>
                <a:gridCol w="785788"/>
              </a:tblGrid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квадратных метров расселенного аварийного жилищного фонда за счет средств консолидированного бюджета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Тыс.кв.м.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0,3007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3,5929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4" name="Rectangle 2"/>
          <p:cNvSpPr>
            <a:spLocks noChangeArrowheads="1"/>
          </p:cNvSpPr>
          <p:nvPr/>
        </p:nvSpPr>
        <p:spPr bwMode="auto">
          <a:xfrm>
            <a:off x="1071538" y="642918"/>
            <a:ext cx="7643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и структура источников внутреннего финансирования дефицита бюджета </a:t>
            </a:r>
            <a:r>
              <a:rPr lang="ru-RU" altLang="ru-RU" sz="1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Можайского </a:t>
            </a:r>
            <a:r>
              <a:rPr lang="ru-RU" altLang="ru-RU" sz="1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3" y="1397000"/>
          <a:ext cx="8715406" cy="447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62">
                  <a:extLst>
                    <a:ext uri="{9D8B030D-6E8A-4147-A177-3AD203B41FA5}"/>
                  </a:extLst>
                </a:gridCol>
                <a:gridCol w="2135448">
                  <a:extLst>
                    <a:ext uri="{9D8B030D-6E8A-4147-A177-3AD203B41FA5}"/>
                  </a:extLst>
                </a:gridCol>
                <a:gridCol w="2135448">
                  <a:extLst>
                    <a:ext uri="{9D8B030D-6E8A-4147-A177-3AD203B41FA5}"/>
                  </a:extLst>
                </a:gridCol>
                <a:gridCol w="2135448">
                  <a:extLst>
                    <a:ext uri="{9D8B030D-6E8A-4147-A177-3AD203B41FA5}"/>
                  </a:extLst>
                </a:gridCol>
              </a:tblGrid>
              <a:tr h="274264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91439" marR="91439" marT="45703" marB="45703">
                    <a:noFill/>
                  </a:tcPr>
                </a:tc>
                <a:extLst>
                  <a:ext uri="{0D108BD9-81ED-4DB2-BD59-A6C34878D82A}"/>
                </a:extLst>
              </a:tr>
              <a:tr h="6399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2020 года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1005700">
                <a:tc>
                  <a:txBody>
                    <a:bodyPr/>
                    <a:lstStyle/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60 768,1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78 312,9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1188559">
                <a:tc>
                  <a:txBody>
                    <a:bodyPr/>
                    <a:lstStyle/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77 999,9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- 86</a:t>
                      </a:r>
                      <a:r>
                        <a:rPr lang="ru-RU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687,0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- 164 999,9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1371418">
                <a:tc>
                  <a:txBody>
                    <a:bodyPr/>
                    <a:lstStyle/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от кредитных организаций в валюте Российской Федерации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258 313,0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180 000,0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2" y="1143000"/>
          <a:ext cx="8572532" cy="442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33">
                  <a:extLst>
                    <a:ext uri="{9D8B030D-6E8A-4147-A177-3AD203B41FA5}"/>
                  </a:extLst>
                </a:gridCol>
                <a:gridCol w="2143133">
                  <a:extLst>
                    <a:ext uri="{9D8B030D-6E8A-4147-A177-3AD203B41FA5}"/>
                  </a:extLst>
                </a:gridCol>
                <a:gridCol w="2143133">
                  <a:extLst>
                    <a:ext uri="{9D8B030D-6E8A-4147-A177-3AD203B41FA5}"/>
                  </a:extLst>
                </a:gridCol>
                <a:gridCol w="2143133">
                  <a:extLst>
                    <a:ext uri="{9D8B030D-6E8A-4147-A177-3AD203B41FA5}"/>
                  </a:extLst>
                </a:gridCol>
              </a:tblGrid>
              <a:tr h="35717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2020 года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>
                    <a:solidFill>
                      <a:schemeClr val="accent1"/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от кредитных организаций бюджетами городских округов в валюте Российской Федерации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185 000,0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258 313,0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180 000,0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21444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кредитов, предоставленных кредитными организациями в валюте Российской Федерации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-107 000,1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- 345 000,0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- 344 999,9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164307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городских округов кредитов от кредитных организаций в валюте Российской Федерации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-107 000,1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- 345 000,0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- 344 999,9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9301" name="Прямоугольник 6"/>
          <p:cNvSpPr>
            <a:spLocks noChangeArrowheads="1"/>
          </p:cNvSpPr>
          <p:nvPr/>
        </p:nvSpPr>
        <p:spPr bwMode="auto">
          <a:xfrm>
            <a:off x="6611938" y="6550025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71563" y="428625"/>
            <a:ext cx="7643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16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0343" name="Group 55"/>
          <p:cNvGraphicFramePr>
            <a:graphicFrameLocks noGrp="1"/>
          </p:cNvGraphicFramePr>
          <p:nvPr/>
        </p:nvGraphicFramePr>
        <p:xfrm>
          <a:off x="214313" y="1143000"/>
          <a:ext cx="8715405" cy="5357834"/>
        </p:xfrm>
        <a:graphic>
          <a:graphicData uri="http://schemas.openxmlformats.org/drawingml/2006/table">
            <a:tbl>
              <a:tblPr/>
              <a:tblGrid>
                <a:gridCol w="2246096"/>
                <a:gridCol w="2154587"/>
                <a:gridCol w="2157361"/>
                <a:gridCol w="2157361"/>
              </a:tblGrid>
              <a:tr h="42861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2020 года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-17 231,8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60 105,6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- 205 012,0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прочих остатков средств бюджетов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 Cyr"/>
                        </a:rPr>
                        <a:t>-4 369 647,7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 Cyr"/>
                        </a:rPr>
                        <a:t>- 5 434 939,2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 Cyr"/>
                        </a:rPr>
                        <a:t>- 4 899 554,0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989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прочих остатков денежных средств бюджетов городских округов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 Cyr"/>
                        </a:rPr>
                        <a:t>-4 369 647,7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 Cyr"/>
                        </a:rPr>
                        <a:t>- 5 434 939,2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 Cyr"/>
                        </a:rPr>
                        <a:t>- 4 899 554,0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прочих остатков средств бюджетов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 Cyr"/>
                        </a:rPr>
                        <a:t>4 352 415,9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 Cyr"/>
                        </a:rPr>
                        <a:t>5 495 044,8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 Cyr"/>
                        </a:rPr>
                        <a:t>4 694 542,0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1106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прочих остатков денежных средств бюджетов городских округов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 Cyr"/>
                        </a:rPr>
                        <a:t>4 352 415,9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 Cyr"/>
                        </a:rPr>
                        <a:t>5 495 044,8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 Cyr"/>
                        </a:rPr>
                        <a:t>4 694 542,0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71563" y="428625"/>
            <a:ext cx="7643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16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317" name="Rectangle 106"/>
          <p:cNvSpPr>
            <a:spLocks noChangeArrowheads="1"/>
          </p:cNvSpPr>
          <p:nvPr/>
        </p:nvSpPr>
        <p:spPr bwMode="auto">
          <a:xfrm>
            <a:off x="1143000" y="571500"/>
            <a:ext cx="7643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Управление муниципальным долгом Можайского городского округа</a:t>
            </a:r>
            <a:endParaRPr lang="ru-RU" altLang="ru-RU" sz="1600"/>
          </a:p>
        </p:txBody>
      </p:sp>
      <p:sp>
        <p:nvSpPr>
          <p:cNvPr id="141318" name="Rectangle 107"/>
          <p:cNvSpPr>
            <a:spLocks noChangeArrowheads="1"/>
          </p:cNvSpPr>
          <p:nvPr/>
        </p:nvSpPr>
        <p:spPr bwMode="auto">
          <a:xfrm>
            <a:off x="214313" y="1292225"/>
            <a:ext cx="85010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2021 году Администрация Можайского городского округа продолжала работу, направленную на проведение сбалансированной бюджетной политики, снижению влияния долговой нагрузки на бюджет Можайского городского округа.</a:t>
            </a:r>
          </a:p>
          <a:p>
            <a:pPr indent="450850" algn="just"/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2021 году основными задачами в области управления муниципального долга Можайского городского округа являлись:</a:t>
            </a:r>
          </a:p>
          <a:p>
            <a:pPr indent="450850"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превышение объема муниципального долга Можайского городского округа к доходам бюджета без учета безвозмездных поступлений и поступлений налоговых доходов по дополнительному нормативу отчислений значения;</a:t>
            </a:r>
          </a:p>
          <a:p>
            <a:pPr indent="450850"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превышения объема расходов по обслуживанию муниципального долга значения 10 процентов от расходов бюджета Можайского городского округа (за исключением расходов, осуществляемых за счет субвенций предоставляемых из бюджетов бюджетной системы РФ).    </a:t>
            </a:r>
          </a:p>
          <a:p>
            <a:pPr indent="450850" algn="just">
              <a:buFontTx/>
              <a:buChar char="-"/>
            </a:pPr>
            <a:endParaRPr lang="ru-RU" sz="1200" b="1" dirty="0" smtClean="0">
              <a:latin typeface="Times New Roman"/>
              <a:ea typeface="Calibri"/>
              <a:cs typeface="Times New Roman"/>
            </a:endParaRPr>
          </a:p>
          <a:p>
            <a:pPr indent="450850" algn="ctr"/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Сведения об объеме муниципального долга Можайского городского округа на начало и конец 2021 года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4143380"/>
          <a:ext cx="8358188" cy="2201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688">
                  <a:extLst>
                    <a:ext uri="{9D8B030D-6E8A-4147-A177-3AD203B41FA5}"/>
                  </a:extLst>
                </a:gridCol>
                <a:gridCol w="2762250">
                  <a:extLst>
                    <a:ext uri="{9D8B030D-6E8A-4147-A177-3AD203B41FA5}"/>
                  </a:extLst>
                </a:gridCol>
                <a:gridCol w="2762250">
                  <a:extLst>
                    <a:ext uri="{9D8B030D-6E8A-4147-A177-3AD203B41FA5}"/>
                  </a:extLst>
                </a:gridCol>
              </a:tblGrid>
              <a:tr h="325897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623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На 01.01.2021 года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01.01.2022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081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долг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– всего, в том числе: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164 999,9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164 999,9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8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бюджетные кредиты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164 999,9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8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коммерческие кредиты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164 999,9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Расходы на обслуживание муниципального долга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4 505,6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8 394,4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71563" y="428625"/>
            <a:ext cx="7643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16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41" name="Rectangle 106"/>
          <p:cNvSpPr>
            <a:spLocks noChangeArrowheads="1"/>
          </p:cNvSpPr>
          <p:nvPr/>
        </p:nvSpPr>
        <p:spPr bwMode="auto">
          <a:xfrm>
            <a:off x="1143000" y="571500"/>
            <a:ext cx="7643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Управление муниципальным долгом Можайского городского округа</a:t>
            </a:r>
            <a:endParaRPr lang="ru-RU" altLang="ru-RU" sz="1600"/>
          </a:p>
        </p:txBody>
      </p:sp>
      <p:sp>
        <p:nvSpPr>
          <p:cNvPr id="142342" name="Rectangle 107"/>
          <p:cNvSpPr>
            <a:spLocks noChangeArrowheads="1"/>
          </p:cNvSpPr>
          <p:nvPr/>
        </p:nvSpPr>
        <p:spPr bwMode="auto">
          <a:xfrm>
            <a:off x="214313" y="1295401"/>
            <a:ext cx="85010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муниципального долга Можайского городского округа по состоянию на 01.01.2022 года составил 164 999,9 тыс.рублей или 16,8 процента от объема доходов бюджета без учета безвозмездных поступлений и поступлений налоговых доходов по дополнительным нормам и находится на безопасном уровне. </a:t>
            </a:r>
          </a:p>
          <a:p>
            <a:pPr indent="450850" algn="just"/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Муниципальный долг Можайского городского округа не превысил пределы, установленные Бюджетным кодексом Российской Федерации, о чем свидетельствуют данные приведенной ниже таблицы: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3286124"/>
          <a:ext cx="8572529" cy="220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959"/>
                <a:gridCol w="1640346"/>
                <a:gridCol w="1685224"/>
              </a:tblGrid>
              <a:tr h="198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01.01.2021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01.01.2022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Отношение объема муниципального долга к объему доходов бюджета без учета безвозмездных поступлений и поступлений налоговых доходов по дополнительным нормативам отчислений, %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17,9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16,8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Объем расходов на обслуживание муниципального долга к расходам бюджета (за исключением объема расходов,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которые осуществляются за счет субвенций, предоставляемых из бюджетов бюджетной системы РФ ), 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Можайского городского округа на 2022 – 2024 годы</a:t>
            </a:r>
          </a:p>
        </p:txBody>
      </p:sp>
      <p:graphicFrame>
        <p:nvGraphicFramePr>
          <p:cNvPr id="17515" name="Group 107"/>
          <p:cNvGraphicFramePr>
            <a:graphicFrameLocks noGrp="1"/>
          </p:cNvGraphicFramePr>
          <p:nvPr>
            <p:ph idx="1"/>
          </p:nvPr>
        </p:nvGraphicFramePr>
        <p:xfrm>
          <a:off x="500063" y="1143000"/>
          <a:ext cx="8258175" cy="3200704"/>
        </p:xfrm>
        <a:graphic>
          <a:graphicData uri="http://schemas.openxmlformats.org/drawingml/2006/table">
            <a:tbl>
              <a:tblPr/>
              <a:tblGrid>
                <a:gridCol w="400050"/>
                <a:gridCol w="2643187"/>
                <a:gridCol w="1000125"/>
                <a:gridCol w="714375"/>
                <a:gridCol w="785813"/>
                <a:gridCol w="928687"/>
                <a:gridCol w="928688"/>
                <a:gridCol w="8572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образование: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общеобразовательных муниципальных организаций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обучающихся  в государственных (муниципальных) общеобразовательных организациях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 в государственных (муниципальных) общеобразовательных организациях, занимающихся в одну смену, в общей численности обучающихся в государственных (муниципальных) общеобразовательных организациях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pic>
        <p:nvPicPr>
          <p:cNvPr id="828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00500" y="6496050"/>
            <a:ext cx="48577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2976" y="0"/>
            <a:ext cx="748030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Объем и структура муниципального внутреннего долга Можайского городского округа, а также расходы на его обслуживание за 2021 год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(тыс. рублей)</a:t>
            </a:r>
            <a:endParaRPr lang="ru-RU" sz="12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63" name="Picture 3" descr="Герб Мо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983289"/>
          <a:ext cx="8286779" cy="544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/>
                  </a:extLst>
                </a:gridCol>
                <a:gridCol w="1357322"/>
                <a:gridCol w="1214446"/>
                <a:gridCol w="1000132"/>
                <a:gridCol w="1357322"/>
                <a:gridCol w="1500169">
                  <a:extLst>
                    <a:ext uri="{9D8B030D-6E8A-4147-A177-3AD203B41FA5}"/>
                  </a:extLst>
                </a:gridCol>
              </a:tblGrid>
              <a:tr h="102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долговых обязательств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состоянию на 01.01.2021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Привлечено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состоянию на 01.01.2022 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обслуживание муниципального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38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Муниципальный внутренний долг – 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164 999,9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164 999,9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8 394,4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42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Кредиты коммерческих банков и иных кредитных организаций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164 999,9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180 000,0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- 344 999,9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8 355,4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46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Бюджетные кредиты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 других бюджетов бюджетной системы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180 000,0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- 15 100,1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Муниципальные гарантии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86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Верхний предел муниципального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внутреннего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164 999,9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164 999,9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8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том числе по муниципальным гарантиям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4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144387" name="Содержимое 2"/>
          <p:cNvSpPr>
            <a:spLocks noGrp="1"/>
          </p:cNvSpPr>
          <p:nvPr>
            <p:ph idx="1"/>
          </p:nvPr>
        </p:nvSpPr>
        <p:spPr>
          <a:xfrm>
            <a:off x="500034" y="2928934"/>
            <a:ext cx="8001056" cy="392906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Администрация Можайского городского округа</a:t>
            </a:r>
          </a:p>
          <a:p>
            <a:pPr algn="ctr">
              <a:buFont typeface="Wingdings" pitchFamily="2" charset="2"/>
              <a:buNone/>
            </a:pP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www.admmozhaysk.ru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143200,  Московская область, г. Можайск, ул. Московская, д. 15</a:t>
            </a:r>
          </a:p>
          <a:p>
            <a:pPr algn="ctr">
              <a:buFont typeface="Wingdings" pitchFamily="2" charset="2"/>
              <a:buNone/>
            </a:pPr>
            <a:endParaRPr lang="ru-RU" alt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Телефон: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8(49638)2-21-07</a:t>
            </a:r>
          </a:p>
          <a:p>
            <a:pPr algn="ctr">
              <a:buFont typeface="Wingdings" pitchFamily="2" charset="2"/>
              <a:buNone/>
            </a:pPr>
            <a:endParaRPr lang="ru-RU" alt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Электронная почта</a:t>
            </a:r>
          </a:p>
          <a:p>
            <a:pPr algn="ctr">
              <a:buFont typeface="Wingdings" pitchFamily="2" charset="2"/>
              <a:buNone/>
            </a:pP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mozhaysk@mosreg.ru; mail@admmozhaysk.ru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8" name="Picture 2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1214417" cy="141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9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 dirty="0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Администрация Можайского городского округа, администрация, Московская ул.,  15, Можайск, Россия — Яндекс Кар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857232"/>
            <a:ext cx="4143372" cy="2034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72488" cy="828675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Финансово-казначейское управление администрации 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1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6529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143200, Московская область, г. Можайск, ул. Московская, д.15</a:t>
            </a:r>
          </a:p>
        </p:txBody>
      </p:sp>
      <p:pic>
        <p:nvPicPr>
          <p:cNvPr id="145412" name="Picture 2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Прямоугольник 4"/>
          <p:cNvSpPr>
            <a:spLocks noChangeArrowheads="1"/>
          </p:cNvSpPr>
          <p:nvPr/>
        </p:nvSpPr>
        <p:spPr bwMode="auto">
          <a:xfrm>
            <a:off x="6540500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 dirty="0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4" name="Прямоугольник 5"/>
          <p:cNvSpPr>
            <a:spLocks noChangeArrowheads="1"/>
          </p:cNvSpPr>
          <p:nvPr/>
        </p:nvSpPr>
        <p:spPr bwMode="auto">
          <a:xfrm>
            <a:off x="3428992" y="5929330"/>
            <a:ext cx="2522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почта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/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finupr@admmozhaysk.ru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5" name="Прямоугольник 6"/>
          <p:cNvSpPr>
            <a:spLocks noChangeArrowheads="1"/>
          </p:cNvSpPr>
          <p:nvPr/>
        </p:nvSpPr>
        <p:spPr bwMode="auto">
          <a:xfrm>
            <a:off x="1142976" y="3929063"/>
            <a:ext cx="70723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Телефоны:</a:t>
            </a:r>
          </a:p>
          <a:p>
            <a:pPr algn="ctr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8(49638)24-733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8(49638)20-005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8(49638)23-292</a:t>
            </a:r>
          </a:p>
          <a:p>
            <a:pPr algn="ctr" eaLnBrk="1" hangingPunct="1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TELEGRAM: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https://t.me/FKU_AMGO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6" name="Прямоугольник 7"/>
          <p:cNvSpPr>
            <a:spLocks noChangeArrowheads="1"/>
          </p:cNvSpPr>
          <p:nvPr/>
        </p:nvSpPr>
        <p:spPr bwMode="auto">
          <a:xfrm>
            <a:off x="2286000" y="2071688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pPr algn="ctr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понедельник-четверг 09.00 - 18.15 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пятница 09.00 - 17.00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обед с 13.00-14.00</a:t>
            </a:r>
          </a:p>
        </p:txBody>
      </p:sp>
      <p:sp>
        <p:nvSpPr>
          <p:cNvPr id="145417" name="Прямоугольник 8"/>
          <p:cNvSpPr>
            <a:spLocks noChangeArrowheads="1"/>
          </p:cNvSpPr>
          <p:nvPr/>
        </p:nvSpPr>
        <p:spPr bwMode="auto">
          <a:xfrm>
            <a:off x="285750" y="3429000"/>
            <a:ext cx="8215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Личный прием граждан - каждый понедельник с 09.00 до 15.00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071942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86190"/>
            <a:ext cx="2652714" cy="26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Основные параметры исполнения бюджета </a:t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Можайского городского округа</a:t>
            </a:r>
          </a:p>
        </p:txBody>
      </p:sp>
      <p:graphicFrame>
        <p:nvGraphicFramePr>
          <p:cNvPr id="21576" name="Group 72"/>
          <p:cNvGraphicFramePr>
            <a:graphicFrameLocks noGrp="1"/>
          </p:cNvGraphicFramePr>
          <p:nvPr>
            <p:ph idx="1"/>
          </p:nvPr>
        </p:nvGraphicFramePr>
        <p:xfrm>
          <a:off x="214282" y="1214421"/>
          <a:ext cx="8501123" cy="4979745"/>
        </p:xfrm>
        <a:graphic>
          <a:graphicData uri="http://schemas.openxmlformats.org/drawingml/2006/table">
            <a:tbl>
              <a:tblPr/>
              <a:tblGrid>
                <a:gridCol w="2052803"/>
                <a:gridCol w="1624337"/>
                <a:gridCol w="1624337"/>
                <a:gridCol w="1624337"/>
                <a:gridCol w="1575309"/>
              </a:tblGrid>
              <a:tr h="357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91444" marR="91444" marT="45718" marB="45718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1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за 2021 год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бюджета 2021 года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28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Доходы-всего,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4 160 884,9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4 996 626,2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4 529 376,2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28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1523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РФ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2 503 823,7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2 891 899,7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2 418 691,0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40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3 623 707,7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5 135 044,7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4 324 364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56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- 60 768,1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- 138 418,5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+ 205 012,0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56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164 999,9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165 000,0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164 999,9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pic>
        <p:nvPicPr>
          <p:cNvPr id="2150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2857500" y="6357938"/>
            <a:ext cx="5929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2857500" y="6357938"/>
            <a:ext cx="5929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Рисунок 5" descr="beam-balance-the-observation-deck-WCi6cA-clipa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14554"/>
            <a:ext cx="624205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5929322" y="457200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1785918" y="521495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1714500" y="4500563"/>
            <a:ext cx="164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4 529 376,2</a:t>
            </a:r>
          </a:p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рублей) </a:t>
            </a:r>
            <a:endParaRPr lang="ru-RU" altLang="ru-RU" sz="1400" dirty="0"/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6072188" y="3929063"/>
            <a:ext cx="1281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4 324 364,2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altLang="ru-RU" sz="1400" dirty="0"/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4000496" y="1214422"/>
            <a:ext cx="120257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205 012,0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71538" y="285728"/>
            <a:ext cx="7615237" cy="78581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исполнения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Можайского городского округа в 2021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360363"/>
          </a:xfrm>
        </p:spPr>
        <p:txBody>
          <a:bodyPr/>
          <a:lstStyle/>
          <a:p>
            <a:pPr algn="ctr"/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Можайского городского округа</a:t>
            </a:r>
          </a:p>
        </p:txBody>
      </p:sp>
      <p:sp>
        <p:nvSpPr>
          <p:cNvPr id="22532" name="Объект 1"/>
          <p:cNvSpPr>
            <a:spLocks noGrp="1"/>
          </p:cNvSpPr>
          <p:nvPr>
            <p:ph idx="1"/>
          </p:nvPr>
        </p:nvSpPr>
        <p:spPr>
          <a:xfrm>
            <a:off x="457200" y="788988"/>
            <a:ext cx="8229600" cy="5078412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В принятое решение Совета депутатов Можайского городского округа Московской области         от 22.12.2020 № 750/47 «О бюджете Можайского городского округа на 2021 год и на плановый период 2022 и 2023 годов» 11 раз вносились изменения в течение 2021 года. 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Основные параметры внесенных изменений в решение Совета депутатов Можайского городского округа Московской области «О бюджете Можайского городского округа на 2021 год и на плановый период 2022 и 2023 годов» приведены в таблице: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>
              <a:spcBef>
                <a:spcPct val="0"/>
              </a:spcBef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7663" y="400976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388" y="2122488"/>
          <a:ext cx="8750300" cy="459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588">
                  <a:extLst>
                    <a:ext uri="{9D8B030D-6E8A-4147-A177-3AD203B41FA5}"/>
                  </a:extLst>
                </a:gridCol>
                <a:gridCol w="1290504">
                  <a:extLst>
                    <a:ext uri="{9D8B030D-6E8A-4147-A177-3AD203B41FA5}"/>
                  </a:extLst>
                </a:gridCol>
                <a:gridCol w="1290504">
                  <a:extLst>
                    <a:ext uri="{9D8B030D-6E8A-4147-A177-3AD203B41FA5}"/>
                  </a:extLst>
                </a:gridCol>
                <a:gridCol w="1209848">
                  <a:extLst>
                    <a:ext uri="{9D8B030D-6E8A-4147-A177-3AD203B41FA5}"/>
                  </a:extLst>
                </a:gridCol>
                <a:gridCol w="1219118">
                  <a:extLst>
                    <a:ext uri="{9D8B030D-6E8A-4147-A177-3AD203B41FA5}"/>
                  </a:extLst>
                </a:gridCol>
                <a:gridCol w="1281234">
                  <a:extLst>
                    <a:ext uri="{9D8B030D-6E8A-4147-A177-3AD203B41FA5}"/>
                  </a:extLst>
                </a:gridCol>
                <a:gridCol w="1290504">
                  <a:extLst>
                    <a:ext uri="{9D8B030D-6E8A-4147-A177-3AD203B41FA5}"/>
                  </a:extLst>
                </a:gridCol>
              </a:tblGrid>
              <a:tr h="2103222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24.02.2021                  №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779/50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30.03.2021                  № 814/52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09.04.2021             № 822/53 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30.04.2021              № 834/55 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08.06.2021               № 840/56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27.07.2021                № 863/57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/>
                </a:extLst>
              </a:tr>
              <a:tr h="45722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 том числе: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4 182 982,5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4 245 290,0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4 250 322,6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4 445 221,5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4 545 177,7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4 972 956,9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64011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396,9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2 083 019,4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087 048,1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2 087 048,1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2 098 312,9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2 152 638,1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4824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2 101 585,6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2 162 270,6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2 163 274,5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2 358 173,4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2 446 864,8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2 820 318,8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4 338 633,0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4 400 940,5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4 405 581,4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4 600 171,0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4 698 921,4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5 111 375,4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64011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 (профицит) бюджета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- 155 650,5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- 155 650,5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- 155 258,8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- 154 949,5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- 153 743,7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- 138 418,5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611938" y="6550025"/>
            <a:ext cx="23685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143000"/>
          <a:ext cx="7275197" cy="472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980">
                  <a:extLst>
                    <a:ext uri="{9D8B030D-6E8A-4147-A177-3AD203B41FA5}"/>
                  </a:extLst>
                </a:gridCol>
                <a:gridCol w="1231501">
                  <a:extLst>
                    <a:ext uri="{9D8B030D-6E8A-4147-A177-3AD203B41FA5}"/>
                  </a:extLst>
                </a:gridCol>
                <a:gridCol w="1186179">
                  <a:extLst>
                    <a:ext uri="{9D8B030D-6E8A-4147-A177-3AD203B41FA5}"/>
                  </a:extLst>
                </a:gridCol>
                <a:gridCol w="1186179">
                  <a:extLst>
                    <a:ext uri="{9D8B030D-6E8A-4147-A177-3AD203B41FA5}"/>
                  </a:extLst>
                </a:gridCol>
                <a:gridCol w="1186179">
                  <a:extLst>
                    <a:ext uri="{9D8B030D-6E8A-4147-A177-3AD203B41FA5}"/>
                  </a:extLst>
                </a:gridCol>
                <a:gridCol w="1186179">
                  <a:extLst>
                    <a:ext uri="{9D8B030D-6E8A-4147-A177-3AD203B41FA5}"/>
                  </a:extLst>
                </a:gridCol>
              </a:tblGrid>
              <a:tr h="2103061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03.09.2021               № 877/58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25.10.2021              № 887/59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30.11.2021               № 926/60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21.12.2021             № 939/62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28.12.2021              № 952/63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extLst>
                  <a:ext uri="{0D108BD9-81ED-4DB2-BD59-A6C34878D82A}"/>
                </a:extLst>
              </a:tr>
              <a:tr h="45718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 том числе:</a:t>
                      </a: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012 726,0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4 959 107,9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5 040 951,0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4 996 626,2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4 996 626,2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  <a:tr h="64005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2 152 638,1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2 152 638,1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2 152 638,1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2 104 726,5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2 104 726,5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  <a:tr h="61449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2 860 087,9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2 806 469,8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2 888 312,9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2 891 899,7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2 891 899,7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  <a:tr h="27430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5 151 144,5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5 097 526,4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5 179 369,5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5 135 044,7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5 135 044,7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  <a:tr h="6400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 (профицит) бюджета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- 138 418,5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- 138 418,5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- 138 418,5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- 138 418,5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- 138 418,5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611938" y="6357938"/>
            <a:ext cx="23685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ozhaysk_coats_2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500042"/>
            <a:ext cx="857256" cy="8572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85750" y="1719263"/>
            <a:ext cx="8572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Изменения в решение Совета депутатов Можайского городского округа Московской области «О бюджете Можайского городского округа на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годов» обусловлены следующими причинами:</a:t>
            </a:r>
          </a:p>
          <a:p>
            <a:pPr indent="449263" algn="just">
              <a:buFontTx/>
              <a:buChar char="•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уточнением плановых назначений по налоговым и неналоговым доходам бюджета Можайского городского округа с учетом текущей динамики поступления доходов и финансовых результатов деятельности организаций;</a:t>
            </a:r>
          </a:p>
          <a:p>
            <a:pPr indent="449263" algn="just">
              <a:buFontTx/>
              <a:buChar char="•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необходимостью включения в бюджет Можайского городского округа средств, подлежащих получению из бюджета Московской области в соответствии с нормативно-правовыми актами Московской области;</a:t>
            </a:r>
          </a:p>
          <a:p>
            <a:pPr indent="449263" algn="just">
              <a:buFontTx/>
              <a:buChar char="•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перераспределением и уточнением отдельных расходов бюджета в связи с ожидаемым исполнением средств бюджета Можайского городского округа в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году;</a:t>
            </a:r>
          </a:p>
          <a:p>
            <a:pPr indent="449263" algn="just">
              <a:buFontTx/>
              <a:buChar char="•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необходимостью включения в расходы бюджета целевых средств и распределение свободных остатков средств на счете бюджета Можайского городского округа по состоянию на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01.01.2021 года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3213" y="6286500"/>
            <a:ext cx="23685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58175" cy="542925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786812" cy="4795837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Основные понятия, используемые в бюджетном процессе …………………………………………………….….5-6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Административно-территориальное деление Можайского городского округа………………………………….…..7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Достигнутые результаты бюджетной политики в 2021 году…………………………………………………….…8-9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Выполнение прогноза социально-экономического развития Можайского городского округа……..…………10-14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Основные параметры исполнения бюджета Можайского городского округа…………………………………..15-16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Внесенные изменения в решение Совета депутатов Можайского городского округа «О бюджете Можайского городского округа на 2021 год и на плановый период 2022 и 2023 годов»…………………………………..…..17-19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Динамика и структура налоговых и неналоговых доходов бюджета Можайского городского округа .............20-37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на душу населения в сравнении с другими муниципальными образованиями Московской области………………………………………………………………………………………………….….38 Информация об оценке потерь от предоставления налоговых льгот……………………………………………..39-46</a:t>
            </a:r>
          </a:p>
          <a:p>
            <a:pPr mar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Исполнение бюджета Можайского городского округа по разделам классификации расходов бюджета  за 2021 год…………………………….…………………………………………………………………………………………...47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Динамика и структура расходов бюджета Можайского городского округа……………………………………..48-57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Исполнение указов Президента Российской Федерации…………………………………………………….…..58-61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Информация об объеме расходов бюджета Можайского городского округа за 2021 год на душу населения по отраслям экономики и социальной сферы……………………………………………………………….…………….62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Исполнение  бюджета Можайского городского округа за 2021 год   по расходам в разрезе муниципальных программ…………………………………………………………………………………………………………………63 </a:t>
            </a:r>
          </a:p>
          <a:p>
            <a:pPr mar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Сведения о расходах бюджета по муниципальным программам за 2020-2021 годы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…………………………...64-67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Информация об общественно значимых объектах, реализованных в 2021 году на территории Можайского городского округа………………………………………………………..…………………………………………...68-76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…….……………………………………………………………………77-85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6438900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653213" y="6286500"/>
            <a:ext cx="23685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786" y="571480"/>
            <a:ext cx="8001024" cy="828675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доходов бюджета Можайского городского округа за 2021 год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19292" t="23280" r="19996" b="15959"/>
          <a:stretch>
            <a:fillRect/>
          </a:stretch>
        </p:blipFill>
        <p:spPr bwMode="auto">
          <a:xfrm>
            <a:off x="357158" y="1500174"/>
            <a:ext cx="8566813" cy="457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85786" y="1214422"/>
            <a:ext cx="1928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(в тыс. рублей)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428604"/>
            <a:ext cx="8286750" cy="828675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Можайского городского округа</a:t>
            </a: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428736"/>
          <a:ext cx="7786742" cy="4013205"/>
        </p:xfrm>
        <a:graphic>
          <a:graphicData uri="http://schemas.openxmlformats.org/drawingml/2006/table">
            <a:tbl>
              <a:tblPr/>
              <a:tblGrid>
                <a:gridCol w="3529168"/>
                <a:gridCol w="1097735"/>
                <a:gridCol w="1128514"/>
                <a:gridCol w="1118255"/>
                <a:gridCol w="913070"/>
              </a:tblGrid>
              <a:tr h="426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601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1 661 590,0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2 104 726,5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2 110 685,2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100,3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i="0" u="none" strike="noStrike" dirty="0">
                          <a:latin typeface="Times New Roman"/>
                        </a:rPr>
                        <a:t>Налоги на прибыль, доходы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955 601,8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1 336 808,0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1 346 579,6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100,7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latin typeface="Times New Roman"/>
                        </a:rPr>
                        <a:t>955 601,8</a:t>
                      </a:r>
                    </a:p>
                  </a:txBody>
                  <a:tcPr marL="4819" marR="4819" marT="48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1 336 808,0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1 346 579,6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100,7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45 799,6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32 602,0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33 228,6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101,9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5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45 799,6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32 602,0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33 228,6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101,9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36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Доходы от уплаты акцизов на дизельное топливо, подлежащие распределению между 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21 124,5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14 970,0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15 340,3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102,5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Доходы от уплаты акцизов на моторные масла для дизельных и (или) карбюраторных (</a:t>
                      </a:r>
                      <a:r>
                        <a:rPr lang="ru-RU" sz="900" b="0" i="0" u="none" strike="noStrike" dirty="0" err="1">
                          <a:latin typeface="Times New Roman"/>
                        </a:rPr>
                        <a:t>инжекторных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) двигателей, подлежащие распределению между  бюджетами субъектов Российской Федерации и местными бюджетами с учетом установленных дифференцированных нормативов отчислений в местные бюджеты 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151,1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85,0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107,9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126,9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8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Доходы от уплаты акцизов на автомобильный бензин, подлежащие распределению между  бюджетами субъектов Российской Федерации и местными бюджетами с учетом установленных дифференцированных нормативов отчислений в местные бюджеты 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28 418,4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19 692,0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20 396,3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103,6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84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Доходы от уплаты акцизов на прямогонный  бензин, подлежащие распределению между  бюджетами субъектов Российской Федерации и местными бюджетами с учетом установленных дифференцированных нормативов отчислений в местные бюджеты 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-3 894,4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-2 145,0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-2 615,9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122,0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43834" y="1142984"/>
            <a:ext cx="7143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714348" y="457200"/>
            <a:ext cx="8215340" cy="9001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8" y="1643050"/>
          <a:ext cx="7072363" cy="4071964"/>
        </p:xfrm>
        <a:graphic>
          <a:graphicData uri="http://schemas.openxmlformats.org/drawingml/2006/table">
            <a:tbl>
              <a:tblPr/>
              <a:tblGrid>
                <a:gridCol w="3205392"/>
                <a:gridCol w="997026"/>
                <a:gridCol w="1024980"/>
                <a:gridCol w="1015663"/>
                <a:gridCol w="829302"/>
              </a:tblGrid>
              <a:tr h="38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309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i="0" u="none" strike="noStrike" dirty="0"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124 312,8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165 726,1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170 487,9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102,9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2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 dirty="0"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87 782,3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135 366,7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137 663,4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101,7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2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 dirty="0"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25 758,4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6 603,5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6 642,4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100,6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9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261,6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682,9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682,9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2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10 510,5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23 073,0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25 499,2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110,5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311 459,2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316 064,2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313 558,1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99,2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53 768,4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65 803,4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60 435,9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91,8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53 768,4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65 803,4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60 435,9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91,8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257 690,8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250 260,8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253 122,2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101,1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Земельный налог с организаций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145 828,9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144 151,0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138 593,5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96,1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2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Земельный налог с организаций, обладающих земельным участком, расположенным в границах городских округов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145 828,9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144 151,0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138 593,5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96,1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Земельный налог с физических лиц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111 861,9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106 109,8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114 528,7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107,9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2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Земельный налог с физических лиц, обладающих земельным участком, расположенным в границах городских округов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111 861,9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106 109,8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114 528,7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107,9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9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i="0" u="none" strike="noStrike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12 289,6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11 774,0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12 514,7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106,3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2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>
                          <a:latin typeface="Times New Roman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12 269,6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11 734,0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12 414,7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105,8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9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12 269,6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11 734,0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12 414,7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105,8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58174" cy="9001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28662" y="1357298"/>
          <a:ext cx="7215239" cy="4356764"/>
        </p:xfrm>
        <a:graphic>
          <a:graphicData uri="http://schemas.openxmlformats.org/drawingml/2006/table">
            <a:tbl>
              <a:tblPr/>
              <a:tblGrid>
                <a:gridCol w="3270148"/>
                <a:gridCol w="1017168"/>
                <a:gridCol w="1045687"/>
                <a:gridCol w="1036181"/>
                <a:gridCol w="846055"/>
              </a:tblGrid>
              <a:tr h="365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14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 dirty="0">
                          <a:latin typeface="Times New Roman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20,0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40,0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в 2,5 раза 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4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Государственная пошлина за выдачу разрешения на установку рекламной конструкции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40,0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в 2,5 раза 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4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i="0" u="none" strike="noStrike">
                          <a:latin typeface="Times New Roman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4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прибыль организаций, зачислявшийся до 1 января 2005 года в местные бюджеты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7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прибыль организаций, зачислявшийся до 1 января 2005 года в местные бюджеты, мобилизуемый на территориях городских округов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4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i="0" u="none" strike="noStrike"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152 029,3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170 946,3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166 106,4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97,2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2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>
                          <a:latin typeface="Times New Roman"/>
                        </a:rPr>
                        <a:t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Российской Федерации, субъектам Российской Федерации или муниципальным образованиям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1 000,0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1 000,0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0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городским округам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1 000,0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1 000,0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4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>
                          <a:latin typeface="Times New Roman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138 378,2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146 719,6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145 183,9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99,0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57224" y="457200"/>
            <a:ext cx="8072464" cy="9001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62" y="1500174"/>
          <a:ext cx="7143800" cy="4500594"/>
        </p:xfrm>
        <a:graphic>
          <a:graphicData uri="http://schemas.openxmlformats.org/drawingml/2006/table">
            <a:tbl>
              <a:tblPr/>
              <a:tblGrid>
                <a:gridCol w="3237769"/>
                <a:gridCol w="1007097"/>
                <a:gridCol w="1035335"/>
                <a:gridCol w="1025920"/>
                <a:gridCol w="837679"/>
              </a:tblGrid>
              <a:tr h="382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781" marR="4781" marT="47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681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 dirty="0">
                          <a:latin typeface="Times New Roman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124 878,9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127 266,0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128 574,1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101,0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7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124 878,9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127 266,0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128 574,1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101,0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7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 dirty="0">
                          <a:latin typeface="Times New Roman"/>
                        </a:rPr>
                        <a:t>Доходы, получаемые в виде арендной платы за земли после разграничения государственной собственности на землю, а также средства от продажи права на заключение договоров аренды указанных земельных участков (за исключением земельных участков бюджетных и автономных учреждений)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3 796,8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10 908,0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7 779,1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71,3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7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3 796,8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10 908,0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7 779,1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71,3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21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 dirty="0">
                          <a:latin typeface="Times New Roman"/>
                        </a:rPr>
                        <a:t>Доходы от сдачи в аренду имущества, находящегося в оперативном управлении органов государственной власти, органов местного самоуправления, государственных внебюджетных фондов и созданных ими учреждений (за исключением имущества бюджетных и автономных учреждений)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1 021,9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628,5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594,7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94,6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9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Доходы от сдачи в аренду имущества, находящегося в оперативном управлении органов управления городских округов и созданных ими учреждений (за исключением имущества муниципальных бюджетных и автономных учреждений)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1 021,9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628,5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594,7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94,6</a:t>
                      </a:r>
                    </a:p>
                  </a:txBody>
                  <a:tcPr marL="4781" marR="4781" marT="47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929588" cy="9001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28662" y="1500174"/>
          <a:ext cx="7286676" cy="4799740"/>
        </p:xfrm>
        <a:graphic>
          <a:graphicData uri="http://schemas.openxmlformats.org/drawingml/2006/table">
            <a:tbl>
              <a:tblPr/>
              <a:tblGrid>
                <a:gridCol w="3302525"/>
                <a:gridCol w="1027238"/>
                <a:gridCol w="1056039"/>
                <a:gridCol w="1046440"/>
                <a:gridCol w="854434"/>
              </a:tblGrid>
              <a:tr h="369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486" marR="4486" marT="4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486" marR="4486" marT="4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486" marR="4486" marT="4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486" marR="4486" marT="4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486" marR="4486" marT="4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138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 dirty="0">
                          <a:latin typeface="Times New Roman"/>
                        </a:rPr>
                        <a:t>Доходы от сдачи в аренду имущества, составляющего государственную (муниципальную) казну (за исключением земельных участков)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8 620,4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7 917,1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8 236,0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104,0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8 620,4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7 917,1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8 236,0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104,0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8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>
                          <a:latin typeface="Times New Roman"/>
                        </a:rPr>
                        <a:t>Плата по соглашениям об установлении сервитута в отношении земельных участков, находящихся в государственной или муниципальной собственности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58,9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228,5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8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Плата по соглашениям об установлении сервитута в отношении земельных участков, государственная собственность на которые не разграничена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58,7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228,5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по соглашениям об установлении сервитута в отношении земельных участков после разграничения государственной собственности на землю</a:t>
                      </a:r>
                    </a:p>
                  </a:txBody>
                  <a:tcPr marL="4486" marR="4486" marT="44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5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публичный сервитут, предусмотренная решением уполномоченного органа об установлении публичного сервитута в отношении земельных участков, находящихся в государственной или муниципальной собственности</a:t>
                      </a:r>
                    </a:p>
                  </a:txBody>
                  <a:tcPr marL="4486" marR="4486" marT="44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1,3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публичный сервитут, предусмотренная решением уполномоченного органа об установлении публичного сервитута в отношении земельных участков, государственная собственность на которые не разграничена</a:t>
                      </a:r>
                    </a:p>
                  </a:txBody>
                  <a:tcPr marL="4486" marR="4486" marT="44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1,3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>
                          <a:latin typeface="Times New Roman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25 200,9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23 226,7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19 694,0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84,8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63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25 200,9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20 036,7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15 767,9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78,7</a:t>
                      </a:r>
                    </a:p>
                  </a:txBody>
                  <a:tcPr marL="4486" marR="4486" marT="4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929588" cy="9001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24" y="1500174"/>
          <a:ext cx="7643866" cy="4738973"/>
        </p:xfrm>
        <a:graphic>
          <a:graphicData uri="http://schemas.openxmlformats.org/drawingml/2006/table">
            <a:tbl>
              <a:tblPr/>
              <a:tblGrid>
                <a:gridCol w="3464413"/>
                <a:gridCol w="1077594"/>
                <a:gridCol w="1107807"/>
                <a:gridCol w="1097736"/>
                <a:gridCol w="896316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1411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(плата за наем муниципального жилищного фонда)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12 174,1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20 036,7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15 774,2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78,7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8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(плата по договорам на установку и эксплуатацию рекламных конструкций)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624,3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33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казенных)(плата по договорам на размещение нестационарного торгового, рекламного объекта, а также платы за право на заключение указанных договоров)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852,7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-6,3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84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</a:p>
                  </a:txBody>
                  <a:tcPr marL="4491" marR="4491" marT="44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3 190,0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3 926,1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123,1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33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(плата по договорам на установку и эксплуатацию рекламных конструкций)</a:t>
                      </a:r>
                    </a:p>
                  </a:txBody>
                  <a:tcPr marL="4491" marR="4491" marT="44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2 300,0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3 079,3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133,9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rot="5400000">
            <a:off x="-35751" y="5322107"/>
            <a:ext cx="17859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1538" y="457200"/>
            <a:ext cx="7858150" cy="9001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1714488"/>
          <a:ext cx="6929486" cy="4143402"/>
        </p:xfrm>
        <a:graphic>
          <a:graphicData uri="http://schemas.openxmlformats.org/drawingml/2006/table">
            <a:tbl>
              <a:tblPr/>
              <a:tblGrid>
                <a:gridCol w="3140636"/>
                <a:gridCol w="976884"/>
                <a:gridCol w="1004273"/>
                <a:gridCol w="995145"/>
                <a:gridCol w="812548"/>
              </a:tblGrid>
              <a:tr h="401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342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(плата, поступившая в рамках договора за предоставление права на размещение и эксплуатацию нестационарного торгового объекта)</a:t>
                      </a:r>
                    </a:p>
                  </a:txBody>
                  <a:tcPr marL="4819" marR="4819" marT="48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890,0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846,8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95,2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4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i="0" u="none" strike="noStrike"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16 635,2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7 241,9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9 079,4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125,4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4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16 635,2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7 241,9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9 079,4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125,4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Плата за выбросы загрязняющих веществ в атмосферный воздух стационарными объектами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396,9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3 700,8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3 700,8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Плата за сбросы загрязняющих веществ в водные объекты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7,4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28,0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28,9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103,2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Плата за размещение отходов производства и потребления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16 230,9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3 513,1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5 349,7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152,3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16 397,8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2 436,1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18 450,6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в 7,6 раза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>
                          <a:latin typeface="Times New Roman"/>
                        </a:rPr>
                        <a:t>Доходы от оказания платных услуг (работ)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Прочие доходы от оказания платных услуг (работ)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>
                          <a:latin typeface="Times New Roman"/>
                        </a:rPr>
                        <a:t>Доходы от оказания платных услуг (работ)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1 069,9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835,1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908,1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108,7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Прочие доходы от оказания платных услуг (работ)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1 069,9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835,1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908,1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108,7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1 069,9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835,1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908,1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108,7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rot="5400000">
            <a:off x="321439" y="2821777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858150" cy="9001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8" y="1428736"/>
          <a:ext cx="6929486" cy="4643468"/>
        </p:xfrm>
        <a:graphic>
          <a:graphicData uri="http://schemas.openxmlformats.org/drawingml/2006/table">
            <a:tbl>
              <a:tblPr/>
              <a:tblGrid>
                <a:gridCol w="3140636"/>
                <a:gridCol w="976884"/>
                <a:gridCol w="1004274"/>
                <a:gridCol w="995144"/>
                <a:gridCol w="812548"/>
              </a:tblGrid>
              <a:tr h="385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46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Times New Roman"/>
                        </a:rPr>
                        <a:t>Доходы от компенсации затрат государства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15 327,9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1 601,0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17 542,5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в 11 раз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Прочие доходы от компенсации затрат государства 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15 327,9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1 601,0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17 542,5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в 11 раз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2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Прочие доходы от компенсации затрат бюджетов городских округов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15 327,9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1 601,0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17 542,5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в 11 раз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2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18 738,9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51 083,8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23 277,1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45,6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>
                          <a:latin typeface="Times New Roman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4 938,6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32 429,8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5 889,4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18,2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Доходы от реализации имущества, находящегося в собственности городских округов (за исключением движимого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4 938,6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32 429,8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5 889,4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18,2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Доходы от реализации имущества, находящегося в оперативном управлении учреждений, находящихся в ведении органов управления городских округов (за исключением имущества муниципальных бюджетных и автономных учреждений), в части реализации основных средств по указанному имуществу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622,9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155,2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155,2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06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2 276,1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32 274,6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5 734,2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17,8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786712" cy="9001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8" y="1500174"/>
          <a:ext cx="7143800" cy="4143404"/>
        </p:xfrm>
        <a:graphic>
          <a:graphicData uri="http://schemas.openxmlformats.org/drawingml/2006/table">
            <a:tbl>
              <a:tblPr/>
              <a:tblGrid>
                <a:gridCol w="3237770"/>
                <a:gridCol w="1007097"/>
                <a:gridCol w="1035333"/>
                <a:gridCol w="1025921"/>
                <a:gridCol w="837679"/>
              </a:tblGrid>
              <a:tr h="391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9074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 dirty="0">
                          <a:latin typeface="Times New Roman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13 800,3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latin typeface="Times New Roman"/>
                        </a:rPr>
                        <a:t>18 654,0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17 387,7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latin typeface="Times New Roman"/>
                        </a:rPr>
                        <a:t>93,2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4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11 989,3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15 921,3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16 952,9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106,5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11 989,3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15 921,3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16 952,9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106,5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Доходы от продажи земельных участков, государственная собственность на которые разграничена (за исключением земельных участков бюджетных и автономных учреждений)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1 811,0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2 732,7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434,8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15,9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Доходы от продажи земельных участков, находящихся в собственности городских округов 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1 811,0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2 732,7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434,8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15,9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5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i="0" u="none" strike="noStrike"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3 651,2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752,1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6 980,6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в 9,3 раза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86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Административные штрафы, установленные Главой 5 Кодекса Российской Федерации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145,6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9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Административные штрафы, установленные Главой 6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в 4,7 раза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07950" y="1090612"/>
            <a:ext cx="9036050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Оценка эффективности реализации муниципальных программ Можайского городского округа за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2021 год…………………………………………………………………………………….…………………………………...86-87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Информация о достигнутых и плановых целевых показателях муниципальных программ Можайского городского округа за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Здравоохранение» на 2020-2024 годы …………………………………………………………………………………88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-«Культура» на 2020 – 202 годы…………………………………………………………………………………………89-91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Образование» на 2020 – 2024 годы…………………………………………………………………………......…….92-98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«Социальная защита населения» на 2020 – 2024 годы……………………………………………………………...99-101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Спорт»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………………………………………………………………………….……….................102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сельского хозяйства»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……………………………………………………..……….103-105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«Экология и окружающая среда» на 2020-2024 годы…………………………………………………………………..106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«Безопасность и обеспечение безопасности жизнедеятельности населения» на 2020-2024 годы……………..107-108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«Жилище» на 2020 – 2024 годы …………………………………………………………………………………….109-111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«Развитие инженерной инфраструктуры 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» на 2020 – 2024 годы ……………….……..112-113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«Предпринимательство» на 2020 – 2024 годы …………………………………………………………………….114-119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«Управление имуществом и муниципальными финансами» на 2020 – 2024 годы……………………………....120-121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«Развитие институтов гражданского общества, повышение эффективности местного самоуправления и реализации молодежной политики» на 2020 – 2024 годы ……………………………………………………………………………122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 «Развитие и функционирование дорожно-транспортного комплекса» на 2020 – 2024 годы ………………………123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«Цифровое муниципальное образование» на 2020 – 2024 годы ………………………………………………….124-128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«Архитектура и градостроительство» на 2020 – 2024 годы…………………………………………………….……..129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«Формирование современной комфортной городской среды»</a:t>
            </a:r>
            <a:r>
              <a:rPr lang="ru-RU" altLang="ru-RU" sz="1400" dirty="0" smtClean="0"/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на 2020 – 2024 годы…………………..………..130-132</a:t>
            </a:r>
          </a:p>
          <a:p>
            <a:pPr algn="just">
              <a:buFontTx/>
              <a:buChar char="-"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4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6653213" y="6286500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1538" y="457200"/>
            <a:ext cx="7858150" cy="9001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1571612"/>
          <a:ext cx="7000924" cy="4229044"/>
        </p:xfrm>
        <a:graphic>
          <a:graphicData uri="http://schemas.openxmlformats.org/drawingml/2006/table">
            <a:tbl>
              <a:tblPr/>
              <a:tblGrid>
                <a:gridCol w="3173014"/>
                <a:gridCol w="986955"/>
                <a:gridCol w="1014627"/>
                <a:gridCol w="1005403"/>
                <a:gridCol w="820925"/>
              </a:tblGrid>
              <a:tr h="372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81357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в 3,6 раза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8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выявленные должностными лицами органов муниципального контроля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61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Административные штрафы, установленные главой 8 Кодекса Российской Федерации об административных правонарушениях, за административные правонарушения в области охраны окружающей среды и природопользования,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57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Административные штрафы, установленные главой 8 Кодекса Российской Федерации об административных правонарушениях, за административные правонарушения в области охраны окружающей среды и природопользования, выявленные должностными лицами органов муниципального контроля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8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Административные штрафы, установленные главой 11 Кодекса Российской Федерации об административных правонарушениях, за административные правонарушения на транспорте,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1538" y="457200"/>
            <a:ext cx="7858150" cy="9001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0100" y="1428736"/>
          <a:ext cx="7072362" cy="4214842"/>
        </p:xfrm>
        <a:graphic>
          <a:graphicData uri="http://schemas.openxmlformats.org/drawingml/2006/table">
            <a:tbl>
              <a:tblPr/>
              <a:tblGrid>
                <a:gridCol w="3205392"/>
                <a:gridCol w="997026"/>
                <a:gridCol w="1024980"/>
                <a:gridCol w="1015662"/>
                <a:gridCol w="829302"/>
              </a:tblGrid>
              <a:tr h="38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0578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Административные штрафы, установленные главой 13 Кодекса Российской Федерации об административных правонарушениях, за административные правонарушения в области связи и информации,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9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Административные штрафы, установленные главой 14 Кодекса Российской Федерации об административных правонарушениях, за административные правонарушения в области предпринимательской деятельности и деятельности </a:t>
                      </a:r>
                      <a:r>
                        <a:rPr lang="ru-RU" sz="900" b="0" i="0" u="none" strike="noStrike" dirty="0" err="1">
                          <a:latin typeface="Times New Roman"/>
                        </a:rPr>
                        <a:t>саморегулируемых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 организаций,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25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(за исключением штрафов, указанных в пункте 6 статьи 46 Бюджетного кодекса Российской Федерации),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84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(за исключением штрафов, указанных в пункте 6 статьи 46 Бюджетного кодекса Российской Федерации), выявленные должностными лицами органов муниципального контроля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142976" y="457200"/>
            <a:ext cx="7786712" cy="9001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8" y="1571612"/>
          <a:ext cx="7143800" cy="4000528"/>
        </p:xfrm>
        <a:graphic>
          <a:graphicData uri="http://schemas.openxmlformats.org/drawingml/2006/table">
            <a:tbl>
              <a:tblPr/>
              <a:tblGrid>
                <a:gridCol w="3237769"/>
                <a:gridCol w="1007097"/>
                <a:gridCol w="1035333"/>
                <a:gridCol w="1025922"/>
                <a:gridCol w="837679"/>
              </a:tblGrid>
              <a:tr h="388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2249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связанные с нецелевым использованием бюджетных средств, </a:t>
                      </a:r>
                      <a:r>
                        <a:rPr lang="ru-RU" sz="900" b="0" i="0" u="none" strike="noStrike" dirty="0" err="1">
                          <a:latin typeface="Times New Roman"/>
                        </a:rPr>
                        <a:t>невозвратом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 либо несвоевременным возвратом бюджетного кредита, </a:t>
                      </a:r>
                      <a:r>
                        <a:rPr lang="ru-RU" sz="900" b="0" i="0" u="none" strike="noStrike" dirty="0" err="1">
                          <a:latin typeface="Times New Roman"/>
                        </a:rPr>
                        <a:t>неперечислением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 либо несвоевременным перечислением платы за пользование бюджетным кредитом, нарушением условий предоставления бюджетного кредита, нарушением порядка и (или) условий предоставления (расходования) межбюджетных трансфертов, нарушением условий предоставления бюджетных инвестиций, субсидий юридическим лицам, индивидуальным предпринимателям и физическим лицам, подлежащие зачислению в бюджет муниципального образования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78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Административные штрафы, установленные главой 17 Кодекса Российской Федерации об административных правонарушениях, за административные правонарушения, посягающие на институты государственной власти,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31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388,3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в 129,4 раза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142976" y="457200"/>
            <a:ext cx="7786712" cy="9001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1500174"/>
          <a:ext cx="7143800" cy="4381777"/>
        </p:xfrm>
        <a:graphic>
          <a:graphicData uri="http://schemas.openxmlformats.org/drawingml/2006/table">
            <a:tbl>
              <a:tblPr/>
              <a:tblGrid>
                <a:gridCol w="3237769"/>
                <a:gridCol w="1007097"/>
                <a:gridCol w="1035334"/>
                <a:gridCol w="1025921"/>
                <a:gridCol w="837679"/>
              </a:tblGrid>
              <a:tr h="372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9254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управления, выявленные должностными лицами органов муниципального контроля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0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Административные штрафы, установленные Главой 20 Кодекса Российской Федерации об административных правонарушениях, за административные правонарушения, посягающие на общественный порядок и общественную безопасность,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473,9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в 20,1 раза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5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муниципальным контрактом, заключенным муниципальным органом, казенным учреждением городского округа</a:t>
                      </a:r>
                    </a:p>
                  </a:txBody>
                  <a:tcPr marL="4819" marR="4819" marT="48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973,3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353,7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3 332,0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в 9,4 раза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2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Возмещение ущерба при возникновении страховых случаев, когда выгодоприобретателями выступают получатели средств бюджета городского округа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137,2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1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в целях возмещения убытков, причиненных уклонением от заключения с муниципальным органом городского округа (муниципальным казенным учреждением) муниципального контракта, а также иные денежные средства, подлежащие зачислению в бюджет городского округа за нарушение законодательства Российской Федерации о контрактной системе в сфере закупок товаров, работ, услуг для обеспечения государственных и муниципальных нужд (за исключением муниципального контракта, финансируемого за счет средств муниципального дорожного фонда)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rot="5400000">
            <a:off x="535753" y="3750471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142976" y="457200"/>
            <a:ext cx="7786712" cy="9001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63" y="1785927"/>
          <a:ext cx="7143799" cy="3500461"/>
        </p:xfrm>
        <a:graphic>
          <a:graphicData uri="http://schemas.openxmlformats.org/drawingml/2006/table">
            <a:tbl>
              <a:tblPr/>
              <a:tblGrid>
                <a:gridCol w="3237769"/>
                <a:gridCol w="1007097"/>
                <a:gridCol w="1035333"/>
                <a:gridCol w="1025921"/>
                <a:gridCol w="837679"/>
              </a:tblGrid>
              <a:tr h="415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170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Денежные взыскания, налагаемые в возмещение ущерба, причиненного в результате незаконного или нецелевого использования бюджетных средств (в части бюджетов городских округов)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839,4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317,1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317,1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0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действовавшим в 2019 году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1 106,3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282,1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2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федеральный бюджет и бюджет муниципального образования по нормативам, действовавшим в 2019 году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8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Платежи по искам о возмещении вреда, причиненного окружающей среде, а также платежи, уплачиваемые при добровольном возмещении вреда, причиненного окружающей среде (за исключением вреда, причиненного окружающей среде на особо охраняемых природных территориях, а также вреда, причиненного водным объектам), подлежащие зачислению в бюджет муниципального образования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341,8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681,5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1538" y="457200"/>
            <a:ext cx="7858150" cy="9001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62" y="1785926"/>
          <a:ext cx="7072362" cy="2928958"/>
        </p:xfrm>
        <a:graphic>
          <a:graphicData uri="http://schemas.openxmlformats.org/drawingml/2006/table">
            <a:tbl>
              <a:tblPr/>
              <a:tblGrid>
                <a:gridCol w="3205393"/>
                <a:gridCol w="997026"/>
                <a:gridCol w="1024979"/>
                <a:gridCol w="1015662"/>
                <a:gridCol w="829302"/>
              </a:tblGrid>
              <a:tr h="395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Отчет за 2020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План на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Отчет за 2021 год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Процент исполнения 2021 года</a:t>
                      </a:r>
                    </a:p>
                  </a:txBody>
                  <a:tcPr marL="4819" marR="4819" marT="4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514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i="0" u="none" strike="noStrike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4 673,1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9 292,0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Times New Roman"/>
                        </a:rPr>
                        <a:t>10 420,1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112,1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Невыясненные поступления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282,1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-292,5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7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Невыясненные поступления, зачисляемые в бюджеты городских округов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282,1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-292,5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4 391,0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9 054,0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10 673,0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117,9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Прочие неналоговые доходы бюджетов городских округов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4 391,0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9 054,0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10 673,0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117,9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7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Инициативные платежи, зачисляемые в бюджеты городских округов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238,0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39,6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16,6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Инициативные платежи, зачисляемые в бюджеты городских округов (текущий ремонт 1-го этажа отдела дома культуры п. Цветковский МБУК "Можайский КДЦ")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129,0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7,6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5,9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latin typeface="Times New Roman"/>
                        </a:rPr>
                        <a:t>Инициативные платежи, зачисляемые в бюджеты городских округов  (текущий ремонт 2-го этажа отдела дома культуры п. Цветковский МБУК "Можайский КДЦ")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77,0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8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latin typeface="Times New Roman"/>
                        </a:rPr>
                        <a:t>Инициативные платежи, зачисляемые в бюджеты городских округов (текущий ремонт отдела дома культуры д. Клементьево МБУК "Можайский КДЦ")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32,0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32,0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4819" marR="4819" marT="4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928662" y="4714884"/>
            <a:ext cx="6286544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</p:spPr>
        <p:txBody>
          <a:bodyPr/>
          <a:lstStyle/>
          <a:p>
            <a:pPr algn="ctr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Динамика и структура безвозмездных поступлений в бюджет Можайского городского округа</a:t>
            </a:r>
          </a:p>
        </p:txBody>
      </p:sp>
      <p:graphicFrame>
        <p:nvGraphicFramePr>
          <p:cNvPr id="27737" name="Group 89"/>
          <p:cNvGraphicFramePr>
            <a:graphicFrameLocks noGrp="1"/>
          </p:cNvGraphicFramePr>
          <p:nvPr>
            <p:ph idx="1"/>
          </p:nvPr>
        </p:nvGraphicFramePr>
        <p:xfrm>
          <a:off x="179388" y="1214423"/>
          <a:ext cx="8607454" cy="5143534"/>
        </p:xfrm>
        <a:graphic>
          <a:graphicData uri="http://schemas.openxmlformats.org/drawingml/2006/table">
            <a:tbl>
              <a:tblPr/>
              <a:tblGrid>
                <a:gridCol w="1799971"/>
                <a:gridCol w="1229915"/>
                <a:gridCol w="1317766"/>
                <a:gridCol w="1317767"/>
                <a:gridCol w="1229915"/>
                <a:gridCol w="1712120"/>
              </a:tblGrid>
              <a:tr h="337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2020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2021 года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2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Безвозмездные поступления-всего, 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499 294,9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2 891 899,7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2 418 691,0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83,6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отражены по строке субсидии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2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бюджетов-всего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2 503 823,7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2 891 296,7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2 435 510,5</a:t>
                      </a:r>
                      <a:endParaRPr lang="ru-RU" sz="12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84,2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отражены по строке 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7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499 163,0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45 145,1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45 145,1</a:t>
                      </a:r>
                      <a:endParaRPr lang="ru-RU" sz="12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75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981 120,8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1 901 124,6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1 448 751,1</a:t>
                      </a:r>
                      <a:endParaRPr lang="ru-RU" sz="12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76,2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отдельным видам субсидий не были освоены плановые назначения в связи с поздним поступлением средств из бюджета Московской области и невозможностью их освоения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6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1 021 983,5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942 727,0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939 314,5</a:t>
                      </a:r>
                      <a:endParaRPr lang="ru-RU" sz="12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99,6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50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1 556,4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2 300,0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2 299,8</a:t>
                      </a:r>
                      <a:endParaRPr lang="ru-RU" sz="12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7651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2857500" y="6357938"/>
            <a:ext cx="5929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4000500" y="6429375"/>
            <a:ext cx="4857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1000100" y="1285860"/>
          <a:ext cx="7786742" cy="4854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866">
                  <a:extLst>
                    <a:ext uri="{9D8B030D-6E8A-4147-A177-3AD203B41FA5}"/>
                  </a:extLst>
                </a:gridCol>
                <a:gridCol w="1074530">
                  <a:extLst>
                    <a:ext uri="{9D8B030D-6E8A-4147-A177-3AD203B41FA5}"/>
                  </a:extLst>
                </a:gridCol>
                <a:gridCol w="1000132">
                  <a:extLst>
                    <a:ext uri="{9D8B030D-6E8A-4147-A177-3AD203B41FA5}"/>
                  </a:extLst>
                </a:gridCol>
                <a:gridCol w="1143008"/>
                <a:gridCol w="1054451">
                  <a:extLst>
                    <a:ext uri="{9D8B030D-6E8A-4147-A177-3AD203B41FA5}"/>
                  </a:extLst>
                </a:gridCol>
                <a:gridCol w="1588755">
                  <a:extLst>
                    <a:ext uri="{9D8B030D-6E8A-4147-A177-3AD203B41FA5}"/>
                  </a:extLst>
                </a:gridCol>
              </a:tblGrid>
              <a:tr h="586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anchor="ctr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2020 год</a:t>
                      </a:r>
                    </a:p>
                  </a:txBody>
                  <a:tcPr anchor="ctr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</a:p>
                  </a:txBody>
                  <a:tcPr anchor="ctr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2021 года</a:t>
                      </a:r>
                    </a:p>
                  </a:txBody>
                  <a:tcPr anchor="ctr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</a:t>
                      </a:r>
                    </a:p>
                  </a:txBody>
                  <a:tcPr anchor="ctr" horzOverflow="overflow">
                    <a:solidFill>
                      <a:srgbClr val="00B0F0"/>
                    </a:solidFill>
                  </a:tcPr>
                </a:tc>
              </a:tr>
              <a:tr h="5869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Прочие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безвозмездные поступления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304,0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603,0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602,6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3627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имеющих целевое  значение, прошлых лет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- 4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832,8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- 17 552,3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3" marB="45693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3" marB="45693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связан с тем, что при составлении заявок на получение денежных средств из бюджета Московской области ожидаемое исполнение превысило фактическое исполнение, а также невозможностью освоения средств по причине позднего поступления средств из бюджета Московской области </a:t>
                      </a:r>
                    </a:p>
                    <a:p>
                      <a:pPr algn="l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288" y="421614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2608263" y="1144588"/>
            <a:ext cx="405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r>
              <a:rPr lang="ru-RU" altLang="ru-RU" sz="2000" smtClean="0">
                <a:latin typeface="Times New Roman" pitchFamily="18" charset="0"/>
              </a:rPr>
              <a:t> 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1187450" y="692150"/>
            <a:ext cx="6823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Налоговые и неналоговые доходы на душу населения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в сравнении с другими муниципальными образованиями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Московской области</a:t>
            </a:r>
          </a:p>
        </p:txBody>
      </p:sp>
      <p:sp>
        <p:nvSpPr>
          <p:cNvPr id="30726" name="Rectangle 15"/>
          <p:cNvSpPr>
            <a:spLocks noChangeArrowheads="1"/>
          </p:cNvSpPr>
          <p:nvPr/>
        </p:nvSpPr>
        <p:spPr bwMode="auto">
          <a:xfrm>
            <a:off x="7286644" y="1500174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400" dirty="0"/>
              <a:t>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 l="5780" t="26482" r="41324" b="19639"/>
          <a:stretch>
            <a:fillRect/>
          </a:stretch>
        </p:blipFill>
        <p:spPr bwMode="auto">
          <a:xfrm>
            <a:off x="1071538" y="2000240"/>
            <a:ext cx="66437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268413"/>
            <a:ext cx="8280400" cy="4824412"/>
          </a:xfrm>
          <a:solidFill>
            <a:srgbClr val="E5E5FF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/>
              <a:t>		</a:t>
            </a:r>
            <a:endParaRPr lang="ru-RU" alt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288" y="421614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42988" y="620713"/>
            <a:ext cx="7815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Информация об оценке потерь от предоставления налоговых льгот</a:t>
            </a:r>
          </a:p>
        </p:txBody>
      </p:sp>
      <p:graphicFrame>
        <p:nvGraphicFramePr>
          <p:cNvPr id="31963" name="Group 219"/>
          <p:cNvGraphicFramePr>
            <a:graphicFrameLocks noGrp="1"/>
          </p:cNvGraphicFramePr>
          <p:nvPr/>
        </p:nvGraphicFramePr>
        <p:xfrm>
          <a:off x="900113" y="1341438"/>
          <a:ext cx="7704137" cy="4392612"/>
        </p:xfrm>
        <a:graphic>
          <a:graphicData uri="http://schemas.openxmlformats.org/drawingml/2006/table">
            <a:tbl>
              <a:tblPr/>
              <a:tblGrid>
                <a:gridCol w="568325">
                  <a:extLst>
                    <a:ext uri="{9D8B030D-6E8A-4147-A177-3AD203B41FA5}"/>
                  </a:extLst>
                </a:gridCol>
                <a:gridCol w="4008437">
                  <a:extLst>
                    <a:ext uri="{9D8B030D-6E8A-4147-A177-3AD203B41FA5}"/>
                  </a:extLst>
                </a:gridCol>
                <a:gridCol w="1120775">
                  <a:extLst>
                    <a:ext uri="{9D8B030D-6E8A-4147-A177-3AD203B41FA5}"/>
                  </a:extLst>
                </a:gridCol>
                <a:gridCol w="239713">
                  <a:extLst>
                    <a:ext uri="{9D8B030D-6E8A-4147-A177-3AD203B41FA5}"/>
                  </a:extLst>
                </a:gridCol>
                <a:gridCol w="763587">
                  <a:extLst>
                    <a:ext uri="{9D8B030D-6E8A-4147-A177-3AD203B41FA5}"/>
                  </a:extLst>
                </a:gridCol>
                <a:gridCol w="1003300">
                  <a:extLst>
                    <a:ext uri="{9D8B030D-6E8A-4147-A177-3AD203B41FA5}"/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956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Налоговый кодекс Российской Федерации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7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Выпадающие доходы, 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77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 физических лиц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79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858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Статья 387 п.2 . Льготы по земельному налогу, установленные нормативными правовыми актами представительных органов муниципальных образований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2 567,0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2 567,0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8423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Статья 399 п.2. Льготы по налогу на имущество физических лиц, установленные нормативными правовыми актами представительных органов муниципальных образований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2 617,0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2 567,0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ChangeArrowheads="1"/>
          </p:cNvSpPr>
          <p:nvPr/>
        </p:nvSpPr>
        <p:spPr bwMode="auto">
          <a:xfrm>
            <a:off x="142844" y="1142984"/>
            <a:ext cx="88582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Строительство объектов социальной инфраструктуры» на 2020 – 2024 годы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……………………………………133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«Переселение граждан из аварийного жилищного фонда» на 2020 – 2024 годы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………………………………….134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Динамика и структура источников внутреннего финансирования дефицита бюджета Можайского городского округа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………………………………………………………………………………………………………………..135-137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Муниципальный долг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……………………………………………………………………….……………………138-140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Контактная информация…..……………………………………………………..………………………………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141-142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5347" name="Picture 4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8" name="Прямоугольник 3"/>
          <p:cNvSpPr>
            <a:spLocks noChangeArrowheads="1"/>
          </p:cNvSpPr>
          <p:nvPr/>
        </p:nvSpPr>
        <p:spPr bwMode="auto">
          <a:xfrm>
            <a:off x="6653213" y="6286500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288" y="421614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42988" y="620713"/>
            <a:ext cx="7815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Информация об оценке потерь от предоставления налоговых льгот</a:t>
            </a:r>
          </a:p>
        </p:txBody>
      </p:sp>
      <p:graphicFrame>
        <p:nvGraphicFramePr>
          <p:cNvPr id="9" name="Group 403"/>
          <p:cNvGraphicFramePr>
            <a:graphicFrameLocks noGrp="1"/>
          </p:cNvGraphicFramePr>
          <p:nvPr/>
        </p:nvGraphicFramePr>
        <p:xfrm>
          <a:off x="285720" y="1285861"/>
          <a:ext cx="8436007" cy="4922520"/>
        </p:xfrm>
        <a:graphic>
          <a:graphicData uri="http://schemas.openxmlformats.org/drawingml/2006/table">
            <a:tbl>
              <a:tblPr/>
              <a:tblGrid>
                <a:gridCol w="346052"/>
                <a:gridCol w="5120607"/>
                <a:gridCol w="826059"/>
                <a:gridCol w="1229521"/>
                <a:gridCol w="913768"/>
              </a:tblGrid>
              <a:tr h="536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Ставка налога,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Нормативно-правовой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начала действия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</a:tr>
              <a:tr h="225877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8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ставки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34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Земли сельскохозяйственного назначения, земли,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деятельности), земли не используемые в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назначения, предусмотренных Федеральным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"/>
                        </a:rPr>
                        <a:t>законом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Федерации«, земли, ограниченные в обороте в соответствии с законодательством Российской Федерации, предоставленные для обеспечения обороны, безопасности и таможенных нужд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Можайского городского округа от 26.11.2019  № 539/29 «Об установлении земельного налога на территории Можайского городского округа Московской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34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Земли,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отнесенных к землям сельскохозяйственного назначения или к землям в составе зон сельскохозяйственного использования в населенных пунктах Можайского городского округа Московской области, не используемых в соответствии с их целевым назначением и разрешенным использованием;</a:t>
                      </a:r>
                    </a:p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 отношении прочих земельных участков.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Можайского городского округа от 26.11.2019  № 539/29 «Об установлении земельного налога на территории Можайского городского округа Московской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288" y="421614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42988" y="620713"/>
            <a:ext cx="7815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Информация об оценке потерь от предоставления налоговых льгот</a:t>
            </a:r>
          </a:p>
        </p:txBody>
      </p:sp>
      <p:graphicFrame>
        <p:nvGraphicFramePr>
          <p:cNvPr id="4" name="Group 187"/>
          <p:cNvGraphicFramePr>
            <a:graphicFrameLocks noGrp="1"/>
          </p:cNvGraphicFramePr>
          <p:nvPr/>
        </p:nvGraphicFramePr>
        <p:xfrm>
          <a:off x="323850" y="1484313"/>
          <a:ext cx="8397875" cy="3489960"/>
        </p:xfrm>
        <a:graphic>
          <a:graphicData uri="http://schemas.openxmlformats.org/drawingml/2006/table">
            <a:tbl>
              <a:tblPr/>
              <a:tblGrid>
                <a:gridCol w="344488"/>
                <a:gridCol w="5097462"/>
                <a:gridCol w="750888"/>
                <a:gridCol w="1295400"/>
                <a:gridCol w="909637"/>
              </a:tblGrid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льготы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Нормативно-правовой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начала действия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льготы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льготы в размере 100 процентов в отношении одного земельного участка на территории Можайского городского округа, находящегося в собственности, постоянном (бессрочном) пользовании или пожизненном наследуемом владении, предназначенного для индивидуального жилищного строительства, ведения личного подсобного хозяйства, садоводства, огородничества, следующим категориям налогоплательщиков:                                                                                                                                                                                                                                                                     - Герои Советского Союза, Герои Российской Федерации, полные кавалеры ордена Славы;                                                                                                                                               - инвалиды I и II групп инвалидности;                                                                                                                                                                                                                                                     - инвалиды с детства, дети-инвалиды;                                                                                                                                                                                                                                                   -ветераны и инвалиды Великой Отечественной войны, а также ветераны и инвалиды боевых действий;                                                                                                                             - физические лица, имеющих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(редакции Закона Российской Федерации от 18 июня 1992 года № 3061-1), в соответствии с Федеральным законом от 26 ноября 1998 года №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Теча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и в соответствии с Федеральным законом от 10 января 2002 года № 2-ФЗ "О социальных гарантиях гражданам, подвергшимся радиационному воздействию вследствие ядерных испытаний на Семипалатинском полигоне";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Можайского городского округа от 26.11.2019          № 539/29 «Об установлении земельного налога на территории Можайского городского округа Московской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288" y="421614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42988" y="620713"/>
            <a:ext cx="7815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Информация об оценке потерь от предоставления налоговых льгот</a:t>
            </a:r>
          </a:p>
        </p:txBody>
      </p:sp>
      <p:graphicFrame>
        <p:nvGraphicFramePr>
          <p:cNvPr id="4" name="Group 209"/>
          <p:cNvGraphicFramePr>
            <a:graphicFrameLocks noGrp="1"/>
          </p:cNvGraphicFramePr>
          <p:nvPr/>
        </p:nvGraphicFramePr>
        <p:xfrm>
          <a:off x="500032" y="1357299"/>
          <a:ext cx="8429685" cy="4771334"/>
        </p:xfrm>
        <a:graphic>
          <a:graphicData uri="http://schemas.openxmlformats.org/drawingml/2006/table">
            <a:tbl>
              <a:tblPr/>
              <a:tblGrid>
                <a:gridCol w="346425"/>
                <a:gridCol w="5417462"/>
                <a:gridCol w="648437"/>
                <a:gridCol w="1160106"/>
                <a:gridCol w="857255"/>
              </a:tblGrid>
              <a:tr h="7479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льготы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Нормативно-правовой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начала действия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</a:tr>
              <a:tr h="14024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                                                                                                                                                                            - 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                                                                                                                                                                          - физические лица, являющиеся членами семей военнослужащих и сотрудников органов внутренних дел, потерявших кормильца при исполнении им служебных обязанностей: родители (мать, отец); супруга (супруг), не вступившая (не вступивший) в повторной брак; несовершеннолетние дети;                                                                                                    - несовершеннолетние узники концлагерей, гетто и других мест принудительного содержания в период Великой Отечественной войны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Можайского городского округа от 26.11.2019          № 539/29 «Об установлении земельного налога на территории Можайского городского округа Московской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Налоговая льгота в виде уменьшения исчисленной суммы земельного налога на 50 процентов в отношении одного земельного участка, находящегося в собственности, постоянном (бессрочном) пользовании или пожизненном наследуемом  владении, предназначенного для ИЖС, ведения ЛПХ, садоводства, огородничества, следующим категориям налогоплательщиков:                                                                                                 -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малоимущим семьям и малоимущим одиноко проживающим гражданам, среднедушевой доход которых за последний квартал года, предшествующего налоговому периоду, ниже величины прожиточного минимума, установленной в Московской области на душу населения (действующей на 31 декабря года, предшествующего налоговому периоду, по которому предоставляется льгота). Льгота распространяется на одного из родителей (законных представителей) в малоимущей семье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Можайского городского округа от 26.11.2019         № 539/29 «Об установлении земельного налога на территории Можайского городского округа Московской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288" y="421614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42988" y="620713"/>
            <a:ext cx="7815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Информация об оценке потерь от предоставления налоговых льгот</a:t>
            </a:r>
          </a:p>
        </p:txBody>
      </p:sp>
      <p:graphicFrame>
        <p:nvGraphicFramePr>
          <p:cNvPr id="4" name="Group 209"/>
          <p:cNvGraphicFramePr>
            <a:graphicFrameLocks noGrp="1"/>
          </p:cNvGraphicFramePr>
          <p:nvPr/>
        </p:nvGraphicFramePr>
        <p:xfrm>
          <a:off x="500032" y="1357299"/>
          <a:ext cx="8429685" cy="3948374"/>
        </p:xfrm>
        <a:graphic>
          <a:graphicData uri="http://schemas.openxmlformats.org/drawingml/2006/table">
            <a:tbl>
              <a:tblPr/>
              <a:tblGrid>
                <a:gridCol w="346425"/>
                <a:gridCol w="5225741"/>
                <a:gridCol w="642942"/>
                <a:gridCol w="1357322"/>
                <a:gridCol w="857255"/>
              </a:tblGrid>
              <a:tr h="7479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льготы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Нормативно-правовой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начала действия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</a:tr>
              <a:tr h="12822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Освобождаются от налогообложения органы местного самоуправления в отношении земельных участков, предназначенных для осуществления полномочий в соответствии с действующим законодательством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Можайского городского округа от 26.11.2019   № 539/29 «Об установлении земельного налога на территории Можайского городского округа Московской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2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налоговой базы на величину кадастровой стоимости 600 квадратных метров площади одного земельного участка, находящегося в собственности, постоянном (бессрочном) пользовании или пожизненном наследуемом владении налогоплательщиков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физических лиц, удостоенных почетного звания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Почетный гражданин Можайского муниципального района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Почетный гражданин Можайского городского округа Московской области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Почетный гражданин города Можайска Московской области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 кв.м.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Можайского городского округа от 26.11.2019   № 539/29 «Об установлении земельного налога на территории Можайского городского округа Московской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288" y="421614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42988" y="620713"/>
            <a:ext cx="7815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Информация об оценке потерь от предоставления налоговых льгот</a:t>
            </a:r>
          </a:p>
        </p:txBody>
      </p:sp>
      <p:graphicFrame>
        <p:nvGraphicFramePr>
          <p:cNvPr id="4" name="Group 65"/>
          <p:cNvGraphicFramePr>
            <a:graphicFrameLocks noGrp="1"/>
          </p:cNvGraphicFramePr>
          <p:nvPr/>
        </p:nvGraphicFramePr>
        <p:xfrm>
          <a:off x="285719" y="1285859"/>
          <a:ext cx="8507444" cy="5048119"/>
        </p:xfrm>
        <a:graphic>
          <a:graphicData uri="http://schemas.openxmlformats.org/drawingml/2006/table">
            <a:tbl>
              <a:tblPr/>
              <a:tblGrid>
                <a:gridCol w="533927"/>
                <a:gridCol w="4988100"/>
                <a:gridCol w="823979"/>
                <a:gridCol w="1241540"/>
                <a:gridCol w="919898"/>
              </a:tblGrid>
              <a:tr h="615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ставки,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Нормативно-правовой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начала действия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</a:tr>
              <a:tr h="217742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9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ставки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63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Квартиры, части квартир, комнаты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Можайского городского округа от 30.10.2018  № 208/13 «Об установлении налога на имущество физических лиц на территории Можайского городского округа Московской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01.01.2019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6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Жилые дома, части жилых домов, объекты незавершенного строительства ИЖС, единые недвижимые комплексы, в состав которых входит хотя бы один жилой дом; гаражи и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машино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места; хозяйственные строения или сооружения, расположенные на земельных участках ЛПХ,  огородничества, садоводства или ИЖС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Можайского городского округа от 30.10.2018  № 208/13 «Об установлении налога на имущество физических лиц на территории Можайского городского округа Московской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01.01.2019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288" y="421614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42988" y="620713"/>
            <a:ext cx="7815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Информация об оценке потерь от предоставления налоговых льгот</a:t>
            </a:r>
          </a:p>
        </p:txBody>
      </p:sp>
      <p:graphicFrame>
        <p:nvGraphicFramePr>
          <p:cNvPr id="4" name="Group 65"/>
          <p:cNvGraphicFramePr>
            <a:graphicFrameLocks noGrp="1"/>
          </p:cNvGraphicFramePr>
          <p:nvPr/>
        </p:nvGraphicFramePr>
        <p:xfrm>
          <a:off x="428596" y="1285859"/>
          <a:ext cx="8364566" cy="4965287"/>
        </p:xfrm>
        <a:graphic>
          <a:graphicData uri="http://schemas.openxmlformats.org/drawingml/2006/table">
            <a:tbl>
              <a:tblPr/>
              <a:tblGrid>
                <a:gridCol w="524960"/>
                <a:gridCol w="4895404"/>
                <a:gridCol w="819064"/>
                <a:gridCol w="1220689"/>
                <a:gridCol w="904449"/>
              </a:tblGrid>
              <a:tr h="5927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Ставка налога,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Нормативно-правовой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начала действия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</a:tr>
              <a:tr h="225369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3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ставки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25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налогообложения в соответствии с п.7 ст. 378.2, абзацем вторым п. 10 ст. 378.2 Налогового кодекса Российской Федерации, объекты налогообложения, кадастровая стоимость каждого из которых превышает 300 млн. рублей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Можайского городского округа от 30.10.2018  № 208/13 «Об установлении налога на имущество физических лиц на территории Можайского городского округа Московской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01.01.2019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3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объекты налогообложения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Можайского городского округа от 30.10.2018  № 208/13 «Об установлении налога на имущество физических лиц на территории Можайского городского округа Московской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01.01.2019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288" y="421614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42988" y="620713"/>
            <a:ext cx="7815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Информация об оценке потерь от предоставления налоговых льгот</a:t>
            </a:r>
          </a:p>
        </p:txBody>
      </p:sp>
      <p:graphicFrame>
        <p:nvGraphicFramePr>
          <p:cNvPr id="4" name="Group 65"/>
          <p:cNvGraphicFramePr>
            <a:graphicFrameLocks noGrp="1"/>
          </p:cNvGraphicFramePr>
          <p:nvPr/>
        </p:nvGraphicFramePr>
        <p:xfrm>
          <a:off x="142844" y="1285859"/>
          <a:ext cx="8650319" cy="4875757"/>
        </p:xfrm>
        <a:graphic>
          <a:graphicData uri="http://schemas.openxmlformats.org/drawingml/2006/table">
            <a:tbl>
              <a:tblPr/>
              <a:tblGrid>
                <a:gridCol w="542894"/>
                <a:gridCol w="5062643"/>
                <a:gridCol w="847045"/>
                <a:gridCol w="1262390"/>
                <a:gridCol w="935347"/>
              </a:tblGrid>
              <a:tr h="572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льготы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Нормативно-правовой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начала действия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</a:tr>
              <a:tr h="199135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1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льготы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77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льготы по налогу на имущество физических лиц предоставляются в порядке и размере, указанных в ст. 407 Налогового кодекса Российской Федерации, для категории налогоплательщиков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физические лица, удостоенные почетного звания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Почетный гражданин Можайского муниципального района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Почетный гражданин города Можайска Московской области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Почетный гражданин Можайского городского округа Московской области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Можайского городского округа от 30.10.2018  № 208/13 «Об установлении налога на имущество физических лиц на территории Можайского городского округа Московской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01.01.2019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77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Освобождение от налога на имущество физических лиц одного из родителей в многодетной малоимущей семье, имеющей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населения, в отношении одного объекта налогообложения жилого назначения по выбору налогоплательщика: квартира, часть квартиры, комната, жилой дом, часть жилого дома.</a:t>
                      </a:r>
                    </a:p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Данная налоговая льгота носит заявительный характер и предоставляется на основании документов, удостоверяющих принадлежность заявителя к данной категории, а также дополнительно предоставляется справка о размере среднедушевого дохода за последний квартал года, предшествующий налоговому периоду, по которому предоставляется льгота, выданная органами социальной защиты населения по месту жительства.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Можайского городского округа от 30.10.2018  № 208/13 «Об установлении налога на имущество физических лиц на территории Можайского городского округа Московской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01.01.2019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Исполнение бюджета Можайского городского округа                                                                                                                                             по разделам классификации расходов бюджета за 2021 год  </a:t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1026" name="Picture 2" descr="Z:\Бюджет для граждан 2021 год\Исполнение\Диаграммы\Исполнение по разделам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97" t="7427" r="12831" b="1069"/>
          <a:stretch>
            <a:fillRect/>
          </a:stretch>
        </p:blipFill>
        <p:spPr bwMode="auto">
          <a:xfrm>
            <a:off x="928662" y="1142984"/>
            <a:ext cx="8003059" cy="5318802"/>
          </a:xfrm>
          <a:prstGeom prst="rect">
            <a:avLst/>
          </a:prstGeom>
          <a:noFill/>
        </p:spPr>
      </p:pic>
      <p:pic>
        <p:nvPicPr>
          <p:cNvPr id="6" name="Picture 2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2976" y="285728"/>
            <a:ext cx="7626350" cy="720725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</a:rPr>
              <a:t>Динамика и структура расходов бюджета Можайского городского округа</a:t>
            </a:r>
          </a:p>
        </p:txBody>
      </p:sp>
      <p:pic>
        <p:nvPicPr>
          <p:cNvPr id="32771" name="Picture 2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89"/>
          <p:cNvSpPr>
            <a:spLocks noChangeArrowheads="1"/>
          </p:cNvSpPr>
          <p:nvPr/>
        </p:nvSpPr>
        <p:spPr bwMode="auto">
          <a:xfrm>
            <a:off x="1714480" y="6429396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 dirty="0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856" name="Group 64"/>
          <p:cNvGraphicFramePr>
            <a:graphicFrameLocks noGrp="1"/>
          </p:cNvGraphicFramePr>
          <p:nvPr/>
        </p:nvGraphicFramePr>
        <p:xfrm>
          <a:off x="214313" y="1000110"/>
          <a:ext cx="8786812" cy="5367889"/>
        </p:xfrm>
        <a:graphic>
          <a:graphicData uri="http://schemas.openxmlformats.org/drawingml/2006/table">
            <a:tbl>
              <a:tblPr/>
              <a:tblGrid>
                <a:gridCol w="1295400"/>
                <a:gridCol w="1296987"/>
                <a:gridCol w="1157288"/>
                <a:gridCol w="1249362"/>
                <a:gridCol w="1250950"/>
                <a:gridCol w="1250950"/>
                <a:gridCol w="1285875"/>
              </a:tblGrid>
              <a:tr h="389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7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Первоначально утвержденные бюджетные назначения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назначения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фактических значений от утвержденных бюджетных назначений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фактических значений от первоначально утвержденных бюджетных назначений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Пояснения отклонений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88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бюджета- 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4 299 498,0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5 135 044,7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4 324 364,2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84,2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88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572 811,7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588 137,4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580 948,7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66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2 647,1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3 628,5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3 623,7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    136,9 %.  Расходы произведены в пределах заявленной потребности.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61" name="Group 45"/>
          <p:cNvGraphicFramePr>
            <a:graphicFrameLocks noGrp="1"/>
          </p:cNvGraphicFramePr>
          <p:nvPr/>
        </p:nvGraphicFramePr>
        <p:xfrm>
          <a:off x="214282" y="1285860"/>
          <a:ext cx="8750300" cy="4652963"/>
        </p:xfrm>
        <a:graphic>
          <a:graphicData uri="http://schemas.openxmlformats.org/drawingml/2006/table">
            <a:tbl>
              <a:tblPr/>
              <a:tblGrid>
                <a:gridCol w="2143140"/>
                <a:gridCol w="785818"/>
                <a:gridCol w="1142977"/>
                <a:gridCol w="677869"/>
                <a:gridCol w="714380"/>
                <a:gridCol w="714380"/>
                <a:gridCol w="2571736"/>
              </a:tblGrid>
              <a:tr h="163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11 898,4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9 787,9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9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752,7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82,0 %. Отклонение связано с перераспределением средств между подразделами.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189 946,1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199 605,1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196 224,7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103,3 %.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использованы в пределах потребности.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(финансов-бюджетного) надзора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24 170,7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23 633,8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23 303,7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96,4 %. Отклонение связано с перераспределением средств между подразделами.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71563" y="357188"/>
            <a:ext cx="7615237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понятия, используемые в бюджетном процессе </a:t>
            </a: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endParaRPr lang="ru-RU" altLang="ru-RU" sz="1800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572500" cy="51435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Бюджет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самоуправления;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Бюджетный процесс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Бюджетный система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Консолидированный бюджет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Доходы бюджета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за исключением средств, являющихся в соответствии с Бюджетным Кодексом Российской Федерации источниками финансирования дефицита бюджета;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Расходы бюджета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источниками финансирования;</a:t>
            </a:r>
          </a:p>
        </p:txBody>
      </p:sp>
      <p:sp>
        <p:nvSpPr>
          <p:cNvPr id="6148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6" descr="C:\Users\Пользователь\Desktop\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4960" y="285750"/>
            <a:ext cx="79601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89"/>
          <p:cNvSpPr>
            <a:spLocks noChangeArrowheads="1"/>
          </p:cNvSpPr>
          <p:nvPr/>
        </p:nvSpPr>
        <p:spPr bwMode="auto">
          <a:xfrm>
            <a:off x="1714500" y="6500813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80" name="Group 64"/>
          <p:cNvGraphicFramePr>
            <a:graphicFrameLocks noGrp="1"/>
          </p:cNvGraphicFramePr>
          <p:nvPr/>
        </p:nvGraphicFramePr>
        <p:xfrm>
          <a:off x="142875" y="1203325"/>
          <a:ext cx="8786813" cy="5031398"/>
        </p:xfrm>
        <a:graphic>
          <a:graphicData uri="http://schemas.openxmlformats.org/drawingml/2006/table">
            <a:tbl>
              <a:tblPr/>
              <a:tblGrid>
                <a:gridCol w="2000250"/>
                <a:gridCol w="857250"/>
                <a:gridCol w="857250"/>
                <a:gridCol w="928688"/>
                <a:gridCol w="714375"/>
                <a:gridCol w="642937"/>
                <a:gridCol w="2786063"/>
              </a:tblGrid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900,0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1 600,0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связи с отсутствием потребности средства не использованы.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расходы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343 249,4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350 582,1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348 043,9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101,4 %. Отклонение связано с выделением из бюджета Московской области субсидий на:  1) софинансирование расходов на обеспечение деятельности МФЦ; 2) на реализацию мероприятий, направленных на повышение уровня удовлетворенности граждан качеством предоставления государственных и муниципальных услуг; а так же с перераспределением средств между подразделами. Средства использованы в пределах потребности.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62,0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62,0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36,6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59,0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подготовка экономики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62,0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62,0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36,6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Низкое исполнение  по данному разделу связано с осуществлением финансирования по факту оказанных услуг и выполнения работ.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35 905,5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35 755,3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32 501,3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90,9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90,5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территорий от чрезвычайных ситуаций природного и техногенного характера, гражданская оборона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19 524,4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19 524,4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19 315,4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использованы в пределах потребности. 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0825" y="277151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904" name="Group 64"/>
          <p:cNvGraphicFramePr>
            <a:graphicFrameLocks noGrp="1"/>
          </p:cNvGraphicFramePr>
          <p:nvPr/>
        </p:nvGraphicFramePr>
        <p:xfrm>
          <a:off x="214313" y="1143000"/>
          <a:ext cx="8750300" cy="5358137"/>
        </p:xfrm>
        <a:graphic>
          <a:graphicData uri="http://schemas.openxmlformats.org/drawingml/2006/table">
            <a:tbl>
              <a:tblPr/>
              <a:tblGrid>
                <a:gridCol w="1698625"/>
                <a:gridCol w="868362"/>
                <a:gridCol w="868363"/>
                <a:gridCol w="868362"/>
                <a:gridCol w="625475"/>
                <a:gridCol w="642946"/>
                <a:gridCol w="3178167"/>
              </a:tblGrid>
              <a:tr h="1000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16 381,1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16 230,9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13 185,9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назначения были уточнены в сторону уменьшения, в следствии чего процент исполнения составил 80,5 %. Отклонение связано с перераспределением средств между подразделами.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использованы в пределах потребности.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363 275,7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594 399,7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397 622,5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66,9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751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1 959,0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3 666,8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3 661,6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назначения были уточнены в сторону увеличения, в следствии чего процент исполнения составил  186,9 %. Отклонение связано с выделением из бюджета Московской области субвенции на организацию проведения мероприятий по отлову и содержанию безнадзорных животных.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398,3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397,1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Была выделена субсидия  из бюджета Московской области на выполнение комплекса мероприятий по ликвидации последствий засорения водных объектов, находящихся в муниципальной собственности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172 011,2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172 011,2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168 756,9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использованы в пределах потребности.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174 920,9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405  314,2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212 960,0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121,7 %.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связано с выделением из бюджета Московской области субсидии на:  1)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 по капитальному ремонту и ремонту автомобильных дорог общего пользования местного значения; 2)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 в целях проведения капитального ремонта и ремонта автомобильных дорог, примыкающих к территории садовых, огороднических или дачных  некоммерческих объединений граждан; 3) на ямочный ремонт асфальтового покрытия дворовых территорий; 4)  на создание и ремонт пешеходных коммуникаций.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9 085,6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9 669,1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8 508,2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93,6 %. Средства использованы в соответствии с фактически представленными документами.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01" name="Прямоугольник 89"/>
          <p:cNvSpPr>
            <a:spLocks noChangeArrowheads="1"/>
          </p:cNvSpPr>
          <p:nvPr/>
        </p:nvSpPr>
        <p:spPr bwMode="auto">
          <a:xfrm>
            <a:off x="1714500" y="6500813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Герб Мо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89"/>
          <p:cNvSpPr>
            <a:spLocks noChangeArrowheads="1"/>
          </p:cNvSpPr>
          <p:nvPr/>
        </p:nvSpPr>
        <p:spPr bwMode="auto">
          <a:xfrm>
            <a:off x="1714500" y="6429375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905" name="Group 41"/>
          <p:cNvGraphicFramePr>
            <a:graphicFrameLocks noGrp="1"/>
          </p:cNvGraphicFramePr>
          <p:nvPr/>
        </p:nvGraphicFramePr>
        <p:xfrm>
          <a:off x="142875" y="1214438"/>
          <a:ext cx="8572500" cy="4541532"/>
        </p:xfrm>
        <a:graphic>
          <a:graphicData uri="http://schemas.openxmlformats.org/drawingml/2006/table">
            <a:tbl>
              <a:tblPr/>
              <a:tblGrid>
                <a:gridCol w="1371600"/>
                <a:gridCol w="793750"/>
                <a:gridCol w="865188"/>
                <a:gridCol w="866775"/>
                <a:gridCol w="504825"/>
                <a:gridCol w="576262"/>
                <a:gridCol w="35941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5 299,0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1 901,5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1 499,4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28,3 %. Средства использованы в пределах потребности.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413 242,1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521 083,3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498 747,7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95,7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89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40 596,7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37 903,5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35 716,6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назначения были уточнены в сторону уменьшения, в следствии чего процент исполнения составил 88,0 %. Отклонение связано с  уменьшением средств субсидии из бюджета Московской области на ремонт подъездов в многоквартирных домах, а так же уменьшением плановых назначений по мероприятию «Переселение граждан из аварийного жилья».  Средства исполнены в пределах потребности.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89"/>
          <p:cNvSpPr>
            <a:spLocks noChangeArrowheads="1"/>
          </p:cNvSpPr>
          <p:nvPr/>
        </p:nvSpPr>
        <p:spPr bwMode="auto">
          <a:xfrm>
            <a:off x="1714500" y="6500813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960" name="Group 72"/>
          <p:cNvGraphicFramePr>
            <a:graphicFrameLocks noGrp="1"/>
          </p:cNvGraphicFramePr>
          <p:nvPr/>
        </p:nvGraphicFramePr>
        <p:xfrm>
          <a:off x="142875" y="1214438"/>
          <a:ext cx="8858250" cy="4327429"/>
        </p:xfrm>
        <a:graphic>
          <a:graphicData uri="http://schemas.openxmlformats.org/drawingml/2006/table">
            <a:tbl>
              <a:tblPr/>
              <a:tblGrid>
                <a:gridCol w="1500188"/>
                <a:gridCol w="857235"/>
                <a:gridCol w="923940"/>
                <a:gridCol w="1004886"/>
                <a:gridCol w="728664"/>
                <a:gridCol w="628658"/>
                <a:gridCol w="3214679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18 655,0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15 654,3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14 328,0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76,8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76,8%.  Отклонение связано с выделением из бюджета Московской области субсидий на: строительство и реконструкцию объектов водоснабжения (реконструкция ВЗУ, расположенного по адресу: Московская область, Можайский район, п. Спутник); </a:t>
                      </a: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организацию в границах городского округа </a:t>
                      </a:r>
                      <a:r>
                        <a:rPr kumimoji="0" lang="ru-RU" sz="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</a:t>
                      </a: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-, тепло-, </a:t>
                      </a:r>
                      <a:r>
                        <a:rPr kumimoji="0" lang="ru-RU" sz="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газо</a:t>
                      </a: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и водоснабжения населения, водоотведения, снабжения населения топливом,  на мероприятия по газификации Можайского городского округа .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337 269,2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451 302,8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432 636,0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128,3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 процент исполнения составил 128,3.  Расходы произведены в пределах заявленной потребности и представленных к оплате документов.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16 721,2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16 222,7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16 067,1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93,9 %. Средства использованы в пределах потребности.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1 068,0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595,0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595,0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91" name="Group 79"/>
          <p:cNvGraphicFramePr>
            <a:graphicFrameLocks noGrp="1"/>
          </p:cNvGraphicFramePr>
          <p:nvPr/>
        </p:nvGraphicFramePr>
        <p:xfrm>
          <a:off x="142875" y="1130591"/>
          <a:ext cx="8821738" cy="5328315"/>
        </p:xfrm>
        <a:graphic>
          <a:graphicData uri="http://schemas.openxmlformats.org/drawingml/2006/table">
            <a:tbl>
              <a:tblPr/>
              <a:tblGrid>
                <a:gridCol w="1357313"/>
                <a:gridCol w="928687"/>
                <a:gridCol w="928688"/>
                <a:gridCol w="928687"/>
                <a:gridCol w="573088"/>
                <a:gridCol w="641350"/>
                <a:gridCol w="3463925"/>
              </a:tblGrid>
              <a:tr h="988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1 068,0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595,0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595,0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 процент исполнения составил 55,7.  Средства использованы в пределах потребности.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2 370 512,6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2 806 237,6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2 267 840,5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80,8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508 658,3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504 893,9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470 524,6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93,2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92,5 %. Отклонение связано с уточнением в сторону уменьшения субвенции на финансовое обеспечение государственных гарантий реализации прав граждан на получение общедоступного и бесплатного дошкольного образования в муниципальных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услуг).  Средства использованы в пределах потребности.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6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1 700 023,2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2 140 106,7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1 637 786,8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 96,3 %. Отклонение связано с уточнением суммы субвенции из бюджета Московской области на ежемесячное денежное вознаграждение за классное руководство педагогическим работникам, на финансовое обеспечение государственных гарантий реализации прав граждан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в Московской области, обеспечение дополнительного образования детей в муниципальных общеобразовательных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услуг); субсидий на 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организациях, на приобретение автобусов для доставки обучающихся в общеобразовательные организации в Можайском городском округе Московской области, расположенные в сельских населенных пунктах,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20" name="Group 84"/>
          <p:cNvGraphicFramePr>
            <a:graphicFrameLocks noGrp="1"/>
          </p:cNvGraphicFramePr>
          <p:nvPr/>
        </p:nvGraphicFramePr>
        <p:xfrm>
          <a:off x="322263" y="1125538"/>
          <a:ext cx="8750331" cy="5134283"/>
        </p:xfrm>
        <a:graphic>
          <a:graphicData uri="http://schemas.openxmlformats.org/drawingml/2006/table">
            <a:tbl>
              <a:tblPr/>
              <a:tblGrid>
                <a:gridCol w="1357312"/>
                <a:gridCol w="928688"/>
                <a:gridCol w="928687"/>
                <a:gridCol w="963612"/>
                <a:gridCol w="465138"/>
                <a:gridCol w="714375"/>
                <a:gridCol w="3392519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организацию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и частных общеобразовательных организациях в Московской области, на мероприятия по проведению капитального ремонта в муниципальных общеобразовательных организациях в Московской области , на обеспечение организаций дошкольного, начального общего, основного общего и среднего общего образования, находящихся в ведении органов местного самоуправления муниципальных образований Московской области, доступом в сеть Интернет . Также увеличены расходы на обеспечение деятельности дошкольных образовательных организаций за счет распределения остатков на счете бюджета на 01.01.2021 года.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115 875,1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115 319,3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114 594,7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бюджетные назначения были уточнены в сторону уменьшения, в следствии чего процент исполнения составил 98,9 %. Средства использованы в пределах потребности.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115,0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130,0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117,9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бюджетные назначения были уточнены в сторону увеличения, в следствии чего  процент исполнения составил 102,5 %. Средства использованы в пределах потребности.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22 653,3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22 066,3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21 523,8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бюджетные назначения были уточнены в сторону уменьшения, в следствии чего процент исполнения составил 95,0 %.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использованы в пределах потребности.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23 187,7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23 721,4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23 292,7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100,5 %.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3999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97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77" name="Group 117"/>
          <p:cNvGraphicFramePr>
            <a:graphicFrameLocks noGrp="1"/>
          </p:cNvGraphicFramePr>
          <p:nvPr/>
        </p:nvGraphicFramePr>
        <p:xfrm>
          <a:off x="142875" y="1173163"/>
          <a:ext cx="8712200" cy="5528944"/>
        </p:xfrm>
        <a:graphic>
          <a:graphicData uri="http://schemas.openxmlformats.org/drawingml/2006/table">
            <a:tbl>
              <a:tblPr/>
              <a:tblGrid>
                <a:gridCol w="1379538"/>
                <a:gridCol w="835025"/>
                <a:gridCol w="857250"/>
                <a:gridCol w="1071562"/>
                <a:gridCol w="714375"/>
                <a:gridCol w="714375"/>
                <a:gridCol w="3140075"/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207 563,0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225 538,5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205 680,6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91,2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207 563,0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225 538,5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205 680,6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 99,1 %. </a:t>
                      </a: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Низкое исполнение расходов в рамках реализации практик инициативного </a:t>
                      </a:r>
                      <a:r>
                        <a:rPr kumimoji="0" lang="ru-RU" sz="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бюджетирования</a:t>
                      </a: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связано с ненадлежащим исполнением подрядчиком обязательств, предусмотренных контрактами, принятием заказчиком  решения об одностороннем отказе от исполнения обязательств по контрактам, денежные средства в 2021 году не были освоены.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1 105,0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1 054,0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95,4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   в области здравоохранения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1 105,0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1 054,0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плановых назначений связано с выделением средств на </a:t>
                      </a: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меры социальной поддержки в виде компенсации расходов за наем (поднаем) жилых помещений медицинским работникам государственных бюджетных медицинских учреждений, находящихся на территории Можайского городского округа Московской области.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93 621,4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102 109,7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95 951,5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94,0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14 487,9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14 487,9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13 383,1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92,4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использованы в пределах потребности.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35 823,0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40 136,0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39 802,8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 101,1 %. Отклонение связано с  выделением из бюджета Московской области субвенции на осуществление полномочий по обеспечению жильем отдельных категорий граждан, установленных Федеральным законом от 12.01.1995 №5-ФЗ «О ветеранах», в соответствии с Указом Президента Российской Федерации от 07.05.2008 №714 «Об обеспечении жильем ветеранов Великой отечественной войны 1941-1945  годов», а так же увеличением субвенции на предоставление гражданам субсидий на оплату жилого помещения и коммунальных услуг.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29" name="Прямоугольник 89"/>
          <p:cNvSpPr>
            <a:spLocks noChangeArrowheads="1"/>
          </p:cNvSpPr>
          <p:nvPr/>
        </p:nvSpPr>
        <p:spPr bwMode="auto">
          <a:xfrm>
            <a:off x="1714500" y="6429375"/>
            <a:ext cx="7286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 i="1">
              <a:solidFill>
                <a:srgbClr val="00007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214290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200" name="Group 216"/>
          <p:cNvGraphicFramePr>
            <a:graphicFrameLocks noGrp="1"/>
          </p:cNvGraphicFramePr>
          <p:nvPr/>
        </p:nvGraphicFramePr>
        <p:xfrm>
          <a:off x="214282" y="1000108"/>
          <a:ext cx="8786813" cy="5709305"/>
        </p:xfrm>
        <a:graphic>
          <a:graphicData uri="http://schemas.openxmlformats.org/drawingml/2006/table">
            <a:tbl>
              <a:tblPr/>
              <a:tblGrid>
                <a:gridCol w="1571625"/>
                <a:gridCol w="857250"/>
                <a:gridCol w="857250"/>
                <a:gridCol w="857248"/>
                <a:gridCol w="571504"/>
                <a:gridCol w="571504"/>
                <a:gridCol w="3500432"/>
              </a:tblGrid>
              <a:tr h="808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42 550,5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46 725,8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42 005,6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бюджетные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 были уточнены в сторону увеличения, в следствии чего процент исполнения составил 98,7 %. Отклонение связано с уменьшением численности  получателей выплат по сравнению с запланированной и заявительным характером выплат компенсаций.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760,0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760,0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760,0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использованы в пределах потребности.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227 686,0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248 391,2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234 991,4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94,6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972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107 301,0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134 540,8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122 469,1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 114,1 %. Отклонение связано с выделением субсидий из бюджета Московской области на проектирование и реконструкцию муниципальных стадионов (стадион "Спартак" (ПИР и реконструкция) по адресу: г. Можайск, ул. Герасимова), на капитальные вложения в муниципальные объекты физической культуры и спорта. Средства использованы в соответствии с представленными к оплате документами.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120 385,0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113 850,4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112 522,3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93,5 %. Средства использованы в соответствии с представленными к оплате документами.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13 750,0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11 630,0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8 394,4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72,2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13 750,0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11 630,0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8 394,4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бюджетные назначения были уточнены в сторону уменьшения, в следствии чего процент исполнения составил 61,1 % .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Оплата процентов за пользование кредитом осуществлялась ежемесячно на основании представленного расчета стоимости оказанных услуг за фактическое количество дней пользования кредитом в платежном периоде в соответствии с заключенными контрактами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858125" cy="785813"/>
          </a:xfrm>
          <a:solidFill>
            <a:schemeClr val="accent5"/>
          </a:solidFill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Целевые значения показателей, содержащихся в Указах Президента Российской Федерации от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07.05.2012 №№ 596-601, от 01.06.2012 № 761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420813"/>
          <a:ext cx="8501062" cy="461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460">
                  <a:extLst>
                    <a:ext uri="{9D8B030D-6E8A-4147-A177-3AD203B41FA5}"/>
                  </a:extLst>
                </a:gridCol>
                <a:gridCol w="3954392">
                  <a:extLst>
                    <a:ext uri="{9D8B030D-6E8A-4147-A177-3AD203B41FA5}"/>
                  </a:extLst>
                </a:gridCol>
                <a:gridCol w="1325255">
                  <a:extLst>
                    <a:ext uri="{9D8B030D-6E8A-4147-A177-3AD203B41FA5}"/>
                  </a:extLst>
                </a:gridCol>
                <a:gridCol w="1282504">
                  <a:extLst>
                    <a:ext uri="{9D8B030D-6E8A-4147-A177-3AD203B41FA5}"/>
                  </a:extLst>
                </a:gridCol>
                <a:gridCol w="1340451">
                  <a:extLst>
                    <a:ext uri="{9D8B030D-6E8A-4147-A177-3AD203B41FA5}"/>
                  </a:extLst>
                </a:gridCol>
              </a:tblGrid>
              <a:tr h="7346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Указа и показателя, содержащегося в Указе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/>
                </a:extLst>
              </a:tr>
              <a:tr h="478753">
                <a:tc gridSpan="5"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Российской Федерации от 07.05.2012 № 596 "О долгосрочной государственной экономической политике"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21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высокопроизводительных рабочих мест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478753">
                <a:tc gridSpan="5"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Российской Федерации от 07.05.2012 № 597 "О мероприятиях по реализации государственной социальной политики"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2863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10058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средней заработной платы педагогических работников муниципальных дошкольных образовательных учреждений к средней заработной плате в сфере общего образования в Московской области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028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8313" y="421614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8" name="Прямоугольник 5"/>
          <p:cNvSpPr>
            <a:spLocks noChangeArrowheads="1"/>
          </p:cNvSpPr>
          <p:nvPr/>
        </p:nvSpPr>
        <p:spPr bwMode="auto">
          <a:xfrm>
            <a:off x="4000500" y="6500813"/>
            <a:ext cx="478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858125" cy="642938"/>
          </a:xfrm>
        </p:spPr>
        <p:txBody>
          <a:bodyPr/>
          <a:lstStyle/>
          <a:p>
            <a:pPr algn="ctr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Целевые значения показателей, содержащихся в Указах Президента Российской Федерации от 07.05.2012 №№ 596-601, от 01.06.2012 № 761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285875"/>
          <a:ext cx="8286750" cy="442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793">
                  <a:extLst>
                    <a:ext uri="{9D8B030D-6E8A-4147-A177-3AD203B41FA5}"/>
                  </a:extLst>
                </a:gridCol>
                <a:gridCol w="4065154">
                  <a:extLst>
                    <a:ext uri="{9D8B030D-6E8A-4147-A177-3AD203B41FA5}"/>
                  </a:extLst>
                </a:gridCol>
                <a:gridCol w="1113787">
                  <a:extLst>
                    <a:ext uri="{9D8B030D-6E8A-4147-A177-3AD203B41FA5}"/>
                  </a:extLst>
                </a:gridCol>
                <a:gridCol w="1295589">
                  <a:extLst>
                    <a:ext uri="{9D8B030D-6E8A-4147-A177-3AD203B41FA5}"/>
                  </a:extLst>
                </a:gridCol>
                <a:gridCol w="1219427">
                  <a:extLst>
                    <a:ext uri="{9D8B030D-6E8A-4147-A177-3AD203B41FA5}"/>
                  </a:extLst>
                </a:gridCol>
              </a:tblGrid>
              <a:tr h="70268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Указа и показателя, содержащегося в Указе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accent5"/>
                    </a:solidFill>
                  </a:tcPr>
                </a:tc>
                <a:extLst>
                  <a:ext uri="{0D108BD9-81ED-4DB2-BD59-A6C34878D82A}"/>
                </a:extLst>
              </a:tr>
              <a:tr h="7016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детей, привлекаемых к участию в творческих мероприятиях в сфере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/>
                </a:extLst>
              </a:tr>
              <a:tr h="10407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средней заработной платы работников муниципальных учреждений культуры к среднемесячному доходу от трудовой деятельности по Московской области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/>
                </a:extLst>
              </a:tr>
              <a:tr h="626954">
                <a:tc gridSpan="5"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Российской Федерации от 01.06.2012 № 761 "О национальной стратегии действий в интересах детей на 2012-2017 годы"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349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средней заработной платы педагогических работников муниципальных учреждений дополнительного образования детей к средней заработной плате учителей в Московской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130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5" name="Прямоугольник 5"/>
          <p:cNvSpPr>
            <a:spLocks noChangeArrowheads="1"/>
          </p:cNvSpPr>
          <p:nvPr/>
        </p:nvSpPr>
        <p:spPr bwMode="auto">
          <a:xfrm>
            <a:off x="4000500" y="6286500"/>
            <a:ext cx="478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4286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понятия, используемые в бюджетном процессе </a:t>
            </a:r>
            <a:r>
              <a:rPr lang="ru-RU" altLang="ru-RU" sz="2200" dirty="0" smtClean="0"/>
              <a:t/>
            </a:r>
            <a:br>
              <a:rPr lang="ru-RU" altLang="ru-RU" sz="2200" dirty="0" smtClean="0"/>
            </a:br>
            <a:endParaRPr lang="ru-RU" altLang="ru-RU" sz="2200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501062" cy="43148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Дефицит бюджета –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бюджета –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превышение доходов бюджета над его расходами;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с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–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это целевые трансферты направление использования которых не ограничено, но получение которых может быть связано с выполнением определенных условий (требований);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Дотации –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использования;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Субвенции –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Федерации, субъектов Российской Федерации;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в целях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полномочий.</a:t>
            </a:r>
          </a:p>
        </p:txBody>
      </p:sp>
      <p:sp>
        <p:nvSpPr>
          <p:cNvPr id="7172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Пользователь\Desktop\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4960" y="285750"/>
            <a:ext cx="79601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4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929562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Целевые значения показателей, содержащихся в Указах Президента Российской Федерации от 07.05.2012 №№ 596-601, от 01.06.2012 № 761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130300"/>
          <a:ext cx="8215312" cy="5241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547">
                  <a:extLst>
                    <a:ext uri="{9D8B030D-6E8A-4147-A177-3AD203B41FA5}"/>
                  </a:extLst>
                </a:gridCol>
                <a:gridCol w="3640190">
                  <a:extLst>
                    <a:ext uri="{9D8B030D-6E8A-4147-A177-3AD203B41FA5}"/>
                  </a:extLst>
                </a:gridCol>
                <a:gridCol w="1231269">
                  <a:extLst>
                    <a:ext uri="{9D8B030D-6E8A-4147-A177-3AD203B41FA5}"/>
                  </a:extLst>
                </a:gridCol>
                <a:gridCol w="1375653">
                  <a:extLst>
                    <a:ext uri="{9D8B030D-6E8A-4147-A177-3AD203B41FA5}"/>
                  </a:extLst>
                </a:gridCol>
                <a:gridCol w="1375653">
                  <a:extLst>
                    <a:ext uri="{9D8B030D-6E8A-4147-A177-3AD203B41FA5}"/>
                  </a:extLst>
                </a:gridCol>
              </a:tblGrid>
              <a:tr h="46923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Указа и показателя, содержащегося в Указе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solidFill>
                      <a:schemeClr val="accent5"/>
                    </a:solidFill>
                  </a:tcPr>
                </a:tc>
                <a:extLst>
                  <a:ext uri="{0D108BD9-81ED-4DB2-BD59-A6C34878D82A}"/>
                </a:extLst>
              </a:tr>
              <a:tr h="457222">
                <a:tc gridSpan="5"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Российской Федерации от 07.05.2012 № 598 "О совершенствовании государственной политики в сфере здравоохранения"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5216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Смертность от болезней системы кровообращения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случаев на 100 тыс. человек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6149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Смертность от новообразований (в том числе от злокачественных)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случаев на 100 тыс. человек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591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Смертность от туберкулеза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случаев на 100 тыс. человек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6665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Младенческая смертность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умерших до 1 года на 1 тыс. родившихся живыми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457222">
                <a:tc gridSpan="5"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Российской Федерации от 07.05.2012 № 599 "О мерах по реализации государственной политики в области образования и науки"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6085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Доступность дошкольного образования детей в возрасте от 3 до 7 лет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8549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5 до 18 лет, обучающихся по дополнительным образовательным программам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к общей численности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235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53" name="Прямоугольник 5"/>
          <p:cNvSpPr>
            <a:spLocks noChangeArrowheads="1"/>
          </p:cNvSpPr>
          <p:nvPr/>
        </p:nvSpPr>
        <p:spPr bwMode="auto">
          <a:xfrm>
            <a:off x="4000500" y="6500813"/>
            <a:ext cx="478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6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929562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Целевые значения показателей, содержащихся в Указах Президента Российской Федерации от 07.05.2012 №№ 596-601, от 01.06.2012 № 761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0" y="1357313"/>
          <a:ext cx="8215313" cy="467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086">
                  <a:extLst>
                    <a:ext uri="{9D8B030D-6E8A-4147-A177-3AD203B41FA5}"/>
                  </a:extLst>
                </a:gridCol>
                <a:gridCol w="4453252">
                  <a:extLst>
                    <a:ext uri="{9D8B030D-6E8A-4147-A177-3AD203B41FA5}"/>
                  </a:extLst>
                </a:gridCol>
                <a:gridCol w="1024376">
                  <a:extLst>
                    <a:ext uri="{9D8B030D-6E8A-4147-A177-3AD203B41FA5}"/>
                  </a:extLst>
                </a:gridCol>
                <a:gridCol w="1179732">
                  <a:extLst>
                    <a:ext uri="{9D8B030D-6E8A-4147-A177-3AD203B41FA5}"/>
                  </a:extLst>
                </a:gridCol>
                <a:gridCol w="1001867">
                  <a:extLst>
                    <a:ext uri="{9D8B030D-6E8A-4147-A177-3AD203B41FA5}"/>
                  </a:extLst>
                </a:gridCol>
              </a:tblGrid>
              <a:tr h="45717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Указа и показателя, содержащегося в Указе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solidFill>
                      <a:schemeClr val="accent5"/>
                    </a:solidFill>
                  </a:tcPr>
                </a:tc>
                <a:extLst>
                  <a:ext uri="{0D108BD9-81ED-4DB2-BD59-A6C34878D82A}"/>
                </a:extLst>
              </a:tr>
              <a:tr h="457175">
                <a:tc gridSpan="5"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Российской Федерации от 07.05.2012 № 600 "О мерах по обеспечению граждан Российской Федерации доступным и комфортным жильем и повышению качества жилищно-коммунальных услуг"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709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тыс.кв.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метров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/>
                </a:extLst>
              </a:tr>
              <a:tr h="457175">
                <a:tc gridSpan="5"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Российской Федерации от 07.05.2012 № 601 "Об основных направлениях совершенствования системы государственного управления"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705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граждан, имеющих доступ к получению государственных услуг по принципу “одного окна” по месту пребывания, в т.ч. в МФЦ предоставления государственных и муниципальных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/>
                </a:extLst>
              </a:tr>
              <a:tr h="7834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граждан, использующих механизм получения государственных и муниципальных услуг в электронной форме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/>
                </a:extLst>
              </a:tr>
              <a:tr h="7834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336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65" name="Прямоугольник 5"/>
          <p:cNvSpPr>
            <a:spLocks noChangeArrowheads="1"/>
          </p:cNvSpPr>
          <p:nvPr/>
        </p:nvSpPr>
        <p:spPr bwMode="auto">
          <a:xfrm>
            <a:off x="4000500" y="6500813"/>
            <a:ext cx="478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89"/>
          <p:cNvSpPr>
            <a:spLocks noChangeArrowheads="1"/>
          </p:cNvSpPr>
          <p:nvPr/>
        </p:nvSpPr>
        <p:spPr bwMode="auto">
          <a:xfrm>
            <a:off x="1714500" y="6429375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1143000" y="428625"/>
            <a:ext cx="7696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Информация об объеме расходов бюджета Можайского городского округа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                за 2021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 на душу населения по отраслям экономики и социальной сферы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456" y="1132059"/>
            <a:ext cx="8316824" cy="53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Z:\Бюджет для граждан 2021 год\Исполнение\Диаграммы\Исполнение по мун. программам.png"/>
          <p:cNvPicPr>
            <a:picLocks noChangeAspect="1" noChangeArrowheads="1"/>
          </p:cNvPicPr>
          <p:nvPr/>
        </p:nvPicPr>
        <p:blipFill>
          <a:blip r:embed="rId3"/>
          <a:srcRect l="1020" t="9419" r="386" b="1677"/>
          <a:stretch>
            <a:fillRect/>
          </a:stretch>
        </p:blipFill>
        <p:spPr bwMode="auto">
          <a:xfrm>
            <a:off x="386846" y="1500174"/>
            <a:ext cx="8595530" cy="4714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00042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Исполнение  бюджета Можайского городского округа за 2021 год   по расходам в разрезе муниципальных программ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1071563" y="500042"/>
            <a:ext cx="7715250" cy="57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Сведения о расходах бюджета по муниципальным программам за 2020-2021 годы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1" y="1285859"/>
          <a:ext cx="8572530" cy="4929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688">
                  <a:extLst>
                    <a:ext uri="{9D8B030D-6E8A-4147-A177-3AD203B41FA5}"/>
                  </a:extLst>
                </a:gridCol>
                <a:gridCol w="1513652">
                  <a:extLst>
                    <a:ext uri="{9D8B030D-6E8A-4147-A177-3AD203B41FA5}"/>
                  </a:extLst>
                </a:gridCol>
                <a:gridCol w="1678730">
                  <a:extLst>
                    <a:ext uri="{9D8B030D-6E8A-4147-A177-3AD203B41FA5}"/>
                  </a:extLst>
                </a:gridCol>
                <a:gridCol w="1678730">
                  <a:extLst>
                    <a:ext uri="{9D8B030D-6E8A-4147-A177-3AD203B41FA5}"/>
                  </a:extLst>
                </a:gridCol>
                <a:gridCol w="1678730">
                  <a:extLst>
                    <a:ext uri="{9D8B030D-6E8A-4147-A177-3AD203B41FA5}"/>
                  </a:extLst>
                </a:gridCol>
              </a:tblGrid>
              <a:tr h="251946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 anchor="b">
                    <a:noFill/>
                  </a:tcPr>
                </a:tc>
                <a:extLst>
                  <a:ext uri="{0D108BD9-81ED-4DB2-BD59-A6C34878D82A}"/>
                </a:extLst>
              </a:tr>
              <a:tr h="9237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 за 2020 год)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на 2021 год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за 2021 год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49294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Муниципальная программа «Здравоохранение»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1 105,0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1 054,0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95,4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9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«Культура»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213 335,4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290 985,2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290 830,0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4642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«Образование»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1 392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988,1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1 428 694,8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1 356 777,7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6163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«Социальная защита населения»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55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651,2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69 388,3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67 535,7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97,3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725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«Спорт»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228 531,8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222 961,0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220 174,9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98,8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8572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 «Развитие сельского хозяйства»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42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549,6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40 051,8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40 032,5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86" name="Group 86"/>
          <p:cNvGraphicFramePr>
            <a:graphicFrameLocks noGrp="1"/>
          </p:cNvGraphicFramePr>
          <p:nvPr/>
        </p:nvGraphicFramePr>
        <p:xfrm>
          <a:off x="142844" y="1142983"/>
          <a:ext cx="8572560" cy="5044707"/>
        </p:xfrm>
        <a:graphic>
          <a:graphicData uri="http://schemas.openxmlformats.org/drawingml/2006/table">
            <a:tbl>
              <a:tblPr/>
              <a:tblGrid>
                <a:gridCol w="2550971"/>
                <a:gridCol w="1505397"/>
                <a:gridCol w="1593950"/>
                <a:gridCol w="1505396"/>
                <a:gridCol w="1416846"/>
              </a:tblGrid>
              <a:tr h="586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 за 2020 год)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на 2021 год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за 2021 год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6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«Экология и окружающая среда»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929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«Безопасность и обеспечение безопасности жизнедеятельности населения»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86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921,3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103 723,9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99 779,4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4293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«Жилище»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335,6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32 043,8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31 821,5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799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«Развитие инженерной инфраструктуры и </a:t>
                      </a:r>
                      <a:r>
                        <a:rPr lang="ru-RU" sz="1100" b="0" i="0" u="none" strike="noStrike" dirty="0" err="1">
                          <a:latin typeface="Times New Roman"/>
                        </a:rPr>
                        <a:t>энергоэффективности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»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55 488,6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16 266,2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14 883,0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4782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«Предпринимательство»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089,2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8155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«Управление имуществом и муниципальными финансами»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474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173,0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518 752,3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509 920,2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86" name="Group 86"/>
          <p:cNvGraphicFramePr>
            <a:graphicFrameLocks noGrp="1"/>
          </p:cNvGraphicFramePr>
          <p:nvPr/>
        </p:nvGraphicFramePr>
        <p:xfrm>
          <a:off x="142844" y="1142983"/>
          <a:ext cx="8715435" cy="5166985"/>
        </p:xfrm>
        <a:graphic>
          <a:graphicData uri="http://schemas.openxmlformats.org/drawingml/2006/table">
            <a:tbl>
              <a:tblPr/>
              <a:tblGrid>
                <a:gridCol w="2593487"/>
                <a:gridCol w="1530487"/>
                <a:gridCol w="1620515"/>
                <a:gridCol w="1530486"/>
                <a:gridCol w="1440460"/>
              </a:tblGrid>
              <a:tr h="7205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 за 2020 год)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на 2021 год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за 2021 год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50 131,4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45 796,5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25 249,8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72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«Развитие и функционирование дорожно-транспортного комплекса»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480 036,7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562 601,3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379 010,7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528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«Цифровое муниципальное образование»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57 954,3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53 820,6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52 621,8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97,8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655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«Архитектура и градостроительство»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2 833,9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4 606,1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4 596,1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7406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«Формирование современной комфортной городской среды»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340 920,6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400 549,3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368 597,0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668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«Строительство объектов социальной инфраструктуры»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669 341,3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1 321 830,0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840 593,8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63" name="Group 39"/>
          <p:cNvGraphicFramePr>
            <a:graphicFrameLocks noGrp="1"/>
          </p:cNvGraphicFramePr>
          <p:nvPr/>
        </p:nvGraphicFramePr>
        <p:xfrm>
          <a:off x="214313" y="1397000"/>
          <a:ext cx="8643966" cy="2606050"/>
        </p:xfrm>
        <a:graphic>
          <a:graphicData uri="http://schemas.openxmlformats.org/drawingml/2006/table">
            <a:tbl>
              <a:tblPr/>
              <a:tblGrid>
                <a:gridCol w="1839370"/>
                <a:gridCol w="1701686"/>
                <a:gridCol w="1701688"/>
                <a:gridCol w="1699536"/>
                <a:gridCol w="1701686"/>
              </a:tblGrid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 за 2020 год)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на 2021 год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за 2021 год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«Переселение граждан из аварийного жилищного фонда»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3 989,6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3 989,5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программные расходы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4 173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406,0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5 118 409,0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4 308 709,7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84,2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непрограммные расходы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48 247,0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16 635,7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15 654,5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4 221 653,0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5 135 044,7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4 324 364,2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84,2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4888121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612805"/>
                <a:gridCol w="1080120"/>
                <a:gridCol w="3384376"/>
              </a:tblGrid>
              <a:tr h="81316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339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общеобразовательной школы на 275 мест,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Московская область, Можайский г.о.,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</a:t>
                      </a: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Тропарево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Школьная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65 405,16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Проведены проектно-изыскательские и строительно-монтажные работы в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общеобразовательной школе на 275 мест, с. </a:t>
                      </a: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Тропарево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Школьная.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Ликвидирована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смена в  общеобразовательных учреждениях Можайского городского округа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065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новой общеобразовательной школы на 550 мест,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Московская область, г. Можайск, ул. Полянка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28 304,35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Проведены проектно-изыскательские и строительно-монтажные работы, установлено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немонтируемое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оборудование в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новой общеобразовательной школе на 550 мест в г. Можайск, ул. Полянка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592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реконструкции стадиона «Спартак», Московская область, Можайский р-н, г.Можайск, ул. Герасимова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562,86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Проведены проектно-изыскательские работы и предварительные работы по реконструкции стадиона «Спартак»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4133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5029931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756821"/>
                <a:gridCol w="1224136"/>
                <a:gridCol w="3096344"/>
              </a:tblGrid>
              <a:tr h="703582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23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физкультурно-оздоровительного комплекса с универсальным спортивным залом, Московская область, г. Можайск, ул. 1-я Железнодорожная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3 385,39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Проведены проектно-изыскательские и предварительные строительно-монтажные работы для строительства физкультурно-оздоровительного комплекса с универсальным спортивным залом в г. Можайск, ул. 1-я Железнодорожная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обследования здания МОУ СОШ «Лидер»,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Московская область, Можайский г.о., пос. Гидроузел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99,00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Заключен муниципальный контракт на оказание услуг по составлению актов обследования и дефектных ведомостей здания МОУ СОШ «Лидер»  пос. Гидроузел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5337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Газификация д. Рогачево Можайского городского округа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13 473,55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Проведены два этапа строительства газопровода вблизи д. Рогачево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515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8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1563" y="714375"/>
            <a:ext cx="7615237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6651625" y="6357938"/>
            <a:ext cx="2370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857250" y="1071563"/>
            <a:ext cx="435768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Население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Можайского городского округа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72 044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(человек)</a:t>
            </a:r>
          </a:p>
        </p:txBody>
      </p:sp>
      <p:pic>
        <p:nvPicPr>
          <p:cNvPr id="15" name="Рисунок 14" descr="Карта-Можайского-райо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496"/>
            <a:ext cx="4786346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8" name="TextBox 15"/>
          <p:cNvSpPr txBox="1">
            <a:spLocks noChangeArrowheads="1"/>
          </p:cNvSpPr>
          <p:nvPr/>
        </p:nvSpPr>
        <p:spPr bwMode="auto">
          <a:xfrm>
            <a:off x="5786446" y="4572008"/>
            <a:ext cx="31130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Площадь городского округа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составляет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2 627,28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8209"/>
          <a:stretch>
            <a:fillRect/>
          </a:stretch>
        </p:blipFill>
        <p:spPr bwMode="auto">
          <a:xfrm>
            <a:off x="5357818" y="785794"/>
            <a:ext cx="334822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Герб Мож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596" y="428604"/>
            <a:ext cx="714380" cy="83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4515332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684813"/>
                <a:gridCol w="1224136"/>
                <a:gridCol w="3168352"/>
              </a:tblGrid>
              <a:tr h="713912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242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Приобретение жилых помещений для детей-сирот и детей, оставшихся без попечения родителей, а также лиц из их числа, Можайский городской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округ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25610,0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Приобретены 11 жилых помещений для указанной категории граждан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133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Приобретение жилого помещения вдове участника ВОВ (обеспечение жильем отдельных категорий граждан,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установленных федеральным законодательством)</a:t>
                      </a:r>
                      <a:r>
                        <a:rPr lang="ru-RU" sz="11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Можайский городской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округ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2574,9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Предоставлена социальная выплата вдове участника ВОВ для приобретения жилого помещения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4369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поддержка учреждений культуры,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ДО «Детская школа искусств № 2»,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Можайск,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рп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Уваровка, ул. Урицкого, д. 32б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6602,65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Приобретены музыкальные инструменты, оборудование и учебные материалы для 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ДО «Детская школа искусств № 2»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6181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2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4812052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972845"/>
                <a:gridCol w="1224136"/>
                <a:gridCol w="2880320"/>
              </a:tblGrid>
              <a:tr h="70983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241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музыкальных инструментов для МБУ ДО «Детская музыкальная школа № 2»,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Можайск, д. Знаменка, ул. Мичурина (Можайск-3 Тер.), 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8800,00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Приобретены музыкальные инструменты для МБУ ДО «Детская музыкальная школа № 2»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42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Адресное финансирование муниципальных учреждений дополнительного образования сферы культуры Московской области, направленное на поддержку одаренных детей,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ДО «Детская школа искусств № 1 им. С.В. Герасимова», 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Можайск, ул. Мира, д. 1 к. 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Приобретены сценическая и тренировочная обувь, электронно-цифровая техника, гимнастическое и хореографическое оборудование для 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ДО «Детская школа искусств № 1 им. С.В. Герасимова»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4287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поддержка отрасли культуры за счет средств резервного фонда Правительство Российской Федерации, МБУК «Можайская библиотека»,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г. Можайск, ул. Мира, д.6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458,19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Приобретены новые печатные и периодические издания для 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МБУК «Можайская библиотека»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7205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6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4136109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1044853"/>
                <a:gridCol w="1296144"/>
                <a:gridCol w="2736304"/>
              </a:tblGrid>
              <a:tr h="670329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227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0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проектов граждан, сформированных в рамках практик инициативного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бюджетирования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 дома культуры д.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Клементьево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МБУК «Можайский культурно-досуговый центр» , МО, Можайский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г.о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д.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Клементьево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Центральная, д. 12 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3200,00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 текущий ремонт 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отдела дома культуры д.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Клементьево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МБУК «Можайский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культурно-досуговый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центр»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79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проектов граждан, сформированных в рамках практик инициативного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бюджетирования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 дома культуры п. Цветковский МБУК «Можайский культурно-досуговый центр» , МО, Можайский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г.о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пос. Цветковский, Смоленская, д. 10А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763,83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 текущий ремонт 1-го этажа 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отдела дома культуры п. Цветковский МБУК «Можайский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культурно-досуговый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центр»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8229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0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5010648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828829"/>
                <a:gridCol w="1296144"/>
                <a:gridCol w="2952328"/>
              </a:tblGrid>
              <a:tr h="73664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250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9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«Современная школа» НП «Образование»,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базе: МОУ СОШ «Лидер» (п.Гидроузел), МОУ СОШ «Перспектива» (п.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Колычево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МОУ СОШ «Созвездие Вента» (п. Уваровка) и МОУ СОШ №3 г. Можайска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 центры образования цифрового и гуманитарного профилей «Точка роста» на базе: МОУ СОШ «Лидер» (п.Гидроузел), МОУ СОШ «Перспектива» (п.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Колычево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МОУ СОШ «Созвездие Вента» (п. Уваровка) и МОУ СОШ №3 г. Можайска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87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ГП МО «Цифровое Подмосковье», обеспечение общеобразовательных организаций Можайского городского округа доступом в информационно-телекоммуникационную сеть "Интернет"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Обеспечены все общеобразовательные организаций Можайского городского округа доступом в сеть Интернет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3509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«Цифровая школа», проведение комплексных работ по формированию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ИТ-инфраструктуры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ремонт помещений аппаратных комнат в МБОУ СОШ «Гармония» г.Можайска и МОУ Гимназия № 4 г.Можайска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Выполнены комплексные работы по формированию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ИТ-инфраструктуры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учреждениях,  проведены ремонты помещений аппаратных комнат в МБОУ СОШ «Гармония» г.Можайска и МОУ Гимназия № 4 г.Можайска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9253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4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5041602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972845"/>
                <a:gridCol w="1008112"/>
                <a:gridCol w="3096344"/>
              </a:tblGrid>
              <a:tr h="703582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23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«Образование Подмосковья», проведение капитального ремонта здания МОУ СОШ   № 1 г.Можайска, г. Можайск, ул. Московская, д.48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65 400,0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 капитальный ремонт здания  МОУ СОШ № 1 г.Можайска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Федерального закона № 29-ФЗ от 02.01.2000 «О качестве и безопасности пищевых продуктов» по обеспечению  бесплатным горячим питанием обучающихся 1-4 классов общеобразовательных организаций Можайского городского округа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24 700,0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Организовано обеспечение  бесплатным горячим питанием обучающихся 1-4 классов общеобразовательных организаций Можайского городского округа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развивающей предметно-пространственной среды дошкольной образовательной организации в соответствии с требованиями ФГОС,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Дошкольные образовательные организации Можайского городского округа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оборудование, методические и учебно-наглядные пособия в дошкольные образовательные организации Можайского городского округа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1027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4819203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1116861"/>
                <a:gridCol w="1080120"/>
                <a:gridCol w="2880320"/>
              </a:tblGrid>
              <a:tr h="703582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23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в общеобразовательных организациях Можайского городского округа требований ФГОС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16 200,0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Приобретена учебная литература в общеобразовательные организации Можайского городского округа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подвоза обучающихся к месту обучения и обратно в общеобразовательные учреждения, расположенные в сельской местности Можайского городского округа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Организован подвоз обучающихся к месту обучения и обратно в общеобразовательные учреждения, расположенные в сельской местности Можайского городского округа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автобусов для МОУ СОШ № 3 г. Можайска (д.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Павлищево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4 640,0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Приобретены  два автобуса для организации подвоза обучающихся к месту обучения и обратно для  МОУ СОШ № 3 г. Можайска (д.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Павлищево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1027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4904442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972845"/>
                <a:gridCol w="1368152"/>
                <a:gridCol w="2736304"/>
              </a:tblGrid>
              <a:tr h="703582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23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капитального ремонта автомобильной дороги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Красновидово-Бели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–в/ч 03813»,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Можайский городской округ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77879,87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 капитальный ремонт автомобильной дороги общего пользования местного значения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Красновидово-Бели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–в/ч 03813»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капитального ремонта автомобильных дорог: п. Строитель, д.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Рыльково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вне границ д. Крылатки,  вне границ д. Воронино, вне границ д. Бурмакино, вне границ д.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Поченичено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вне  границ д.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Балобново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д.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Балобново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Уваровка, д. Красный Балтиец, п. Спутник, г. Можайск ул. Российская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56121,77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 капитальный ремонт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общего пользования местного значения п. Строитель, д.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Рыльково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вне границ д. Крылатки,  вне границ д. Воронино, вне границ д. Бурмакино, вне границ д.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Поченичено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вне  границ д.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Балобново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д.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Балобново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р.п. Уваровка, д. Красный Балтиец, п. Спутник, г. Можайск ул. Российская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капитального ремонта автомобильной дороги,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Можайск (подъезд к новой школе на 550 мест, ул. Полянка)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79082,96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 капитальный ремонт автомобильной дороги общего пользования местного значения г. Можайск (подъезд к новой школе на 550 мест, ул.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Полянка)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1027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  <a:solidFill>
            <a:srgbClr val="F9FBB7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a:t>
            </a:r>
          </a:p>
        </p:txBody>
      </p:sp>
      <p:graphicFrame>
        <p:nvGraphicFramePr>
          <p:cNvPr id="57388" name="Group 44"/>
          <p:cNvGraphicFramePr>
            <a:graphicFrameLocks noGrp="1"/>
          </p:cNvGraphicFramePr>
          <p:nvPr>
            <p:ph idx="1"/>
          </p:nvPr>
        </p:nvGraphicFramePr>
        <p:xfrm>
          <a:off x="95692" y="1285875"/>
          <a:ext cx="9005780" cy="5009916"/>
        </p:xfrm>
        <a:graphic>
          <a:graphicData uri="http://schemas.openxmlformats.org/drawingml/2006/table">
            <a:tbl>
              <a:tblPr/>
              <a:tblGrid>
                <a:gridCol w="404038"/>
                <a:gridCol w="786122"/>
                <a:gridCol w="1643074"/>
                <a:gridCol w="792469"/>
                <a:gridCol w="712382"/>
                <a:gridCol w="786809"/>
                <a:gridCol w="861237"/>
                <a:gridCol w="691117"/>
                <a:gridCol w="2328532"/>
              </a:tblGrid>
              <a:tr h="82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 (человек)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(тыс.руб.)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 (тыс.руб.)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правовой акт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</a:tr>
              <a:tr h="124328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9999" marR="89999" marT="90820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Можайского городского округа «Жилище» на 2020-2024 годы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государственной поддержки по обеспечению жильем отдельных категорий граждан, установленных ФЗ от 12.01.1995 № 5-ФЗ «О ветеранах», в соответствии с Указом Президента РФ от 07.05.2008 № 714 «Об обеспечении жильем ветеранов Великой Отечественной войны 1941-1945 годов»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2613,0</a:t>
                      </a:r>
                    </a:p>
                  </a:txBody>
                  <a:tcPr marL="90000" marR="90000" marT="118152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2574,9</a:t>
                      </a:r>
                    </a:p>
                  </a:txBody>
                  <a:tcPr marL="90000" marR="90000" marT="118152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0000" marR="90000" marT="118152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-Указ Президента РФ от 07.05.2008 № 714 «Об обеспечении жильем ветеранов Великой Отечественной войны 1941-1945 годов»,  Федеральный закон от 12.01.1995 № 5-ФЗ «О ветеранах»;</a:t>
                      </a:r>
                    </a:p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МО от 25.10.2016 № 790/39 «Об утверждении государственной программы Московской области «Жилище» на 2017-2027 годы»;</a:t>
                      </a:r>
                    </a:p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Постановление Администрации Можайского городского округа от 25.11.2019 № 4390-П «Об утверждении муниципальной программы Можайского городского округа «Жилище» на 2020-2024 годы</a:t>
                      </a:r>
                    </a:p>
                  </a:txBody>
                  <a:tcPr marL="90000" marR="90000" marT="118152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10760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9999" marR="89999" marT="90820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Можайского городского округа «Социальная защита населения» на 2020-2024 годы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гражданам субсидий на оплату жилого помещения и коммунальных услуг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1812</a:t>
                      </a: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37523,0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37189,8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9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Постановление Правительства МО от 25.10.2016 № 783/39 «Об утверждении государственной программы Московской области «Социальная защита населения Московской области» на 2017-2024 годы»;</a:t>
                      </a:r>
                    </a:p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9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Можайского городского округа от 13.12.2019 № 4618-П «Об утверждении муниципальной программы Можайского городского округа «Социальная защита населения» на 2020-2024 годы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1950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7" name="Прямоугольник 5"/>
          <p:cNvSpPr>
            <a:spLocks noChangeArrowheads="1"/>
          </p:cNvSpPr>
          <p:nvPr/>
        </p:nvSpPr>
        <p:spPr bwMode="auto">
          <a:xfrm>
            <a:off x="2500298" y="6340475"/>
            <a:ext cx="65008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 dirty="0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  <a:solidFill>
            <a:srgbClr val="F9FBB7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a:t>
            </a:r>
          </a:p>
        </p:txBody>
      </p:sp>
      <p:graphicFrame>
        <p:nvGraphicFramePr>
          <p:cNvPr id="57388" name="Group 44"/>
          <p:cNvGraphicFramePr>
            <a:graphicFrameLocks noGrp="1"/>
          </p:cNvGraphicFramePr>
          <p:nvPr>
            <p:ph idx="1"/>
          </p:nvPr>
        </p:nvGraphicFramePr>
        <p:xfrm>
          <a:off x="76199" y="1285874"/>
          <a:ext cx="8991600" cy="3654228"/>
        </p:xfrm>
        <a:graphic>
          <a:graphicData uri="http://schemas.openxmlformats.org/drawingml/2006/table">
            <a:tbl>
              <a:tblPr/>
              <a:tblGrid>
                <a:gridCol w="390526"/>
                <a:gridCol w="1143000"/>
                <a:gridCol w="1171575"/>
                <a:gridCol w="876300"/>
                <a:gridCol w="866775"/>
                <a:gridCol w="762000"/>
                <a:gridCol w="838200"/>
                <a:gridCol w="923925"/>
                <a:gridCol w="2019299"/>
              </a:tblGrid>
              <a:tr h="989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 (человек</a:t>
                      </a:r>
                      <a:r>
                        <a:rPr kumimoji="0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(тыс.руб.)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 (тыс.руб.)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правовой акт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</a:tr>
              <a:tr h="25105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9999" marR="89999" marT="90820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Можайского городского округа «Жилище» на 2020-2024 годы</a:t>
                      </a:r>
                    </a:p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lang="ru-RU" sz="100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Предоставление молодым семьям – участникам подпрограммы социальных выплат на приобретение жилья или строительство жилого дома.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lang="ru-RU" sz="1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ФБ, </a:t>
                      </a:r>
                    </a:p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lang="ru-RU" sz="1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МО, </a:t>
                      </a:r>
                    </a:p>
                    <a:p>
                      <a:pPr marL="0" marR="0" lvl="0" indent="0" algn="l" defTabSz="44958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lang="ru-RU" sz="1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МГО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2864,8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2864,8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-Постановление Правительства РФ от 30.12.2017 № 1710 «Об утверждении государственной программы РФ «Обеспечение доступным и комфортным жильем и коммунальными услугами граждан Российской Федерации»;</a:t>
                      </a:r>
                    </a:p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-Постановление Правительства МО от 25.10.2016 № 790/39 «Об утверждении государственной программы Московской области «Жилище» на 2017-2027 годы»;</a:t>
                      </a:r>
                    </a:p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-Постановление Администрации Можайского городского округа от 25.11.2019 № 4390-П «Об утверждении муниципальной программы Можайского городского округа «Жилище» на 2020-2024 годы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1950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7" name="Прямоугольник 5"/>
          <p:cNvSpPr>
            <a:spLocks noChangeArrowheads="1"/>
          </p:cNvSpPr>
          <p:nvPr/>
        </p:nvSpPr>
        <p:spPr bwMode="auto">
          <a:xfrm>
            <a:off x="2286000" y="6215063"/>
            <a:ext cx="65008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 dirty="0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  <a:solidFill>
            <a:srgbClr val="F9FBB7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a:t>
            </a:r>
          </a:p>
        </p:txBody>
      </p:sp>
      <p:graphicFrame>
        <p:nvGraphicFramePr>
          <p:cNvPr id="58421" name="Group 53"/>
          <p:cNvGraphicFramePr>
            <a:graphicFrameLocks noGrp="1"/>
          </p:cNvGraphicFramePr>
          <p:nvPr>
            <p:ph idx="1"/>
          </p:nvPr>
        </p:nvGraphicFramePr>
        <p:xfrm>
          <a:off x="57151" y="1268413"/>
          <a:ext cx="9048748" cy="4582522"/>
        </p:xfrm>
        <a:graphic>
          <a:graphicData uri="http://schemas.openxmlformats.org/drawingml/2006/table">
            <a:tbl>
              <a:tblPr/>
              <a:tblGrid>
                <a:gridCol w="371474"/>
                <a:gridCol w="1133475"/>
                <a:gridCol w="1247775"/>
                <a:gridCol w="838200"/>
                <a:gridCol w="1028700"/>
                <a:gridCol w="714375"/>
                <a:gridCol w="762000"/>
                <a:gridCol w="838200"/>
                <a:gridCol w="2114549"/>
              </a:tblGrid>
              <a:tr h="786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 (человек)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(тыс.руб.)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 (тыс.руб.)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правовой акт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</a:tr>
              <a:tr h="1662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Можайского городского округа «Социальная защита населения» на 2020-2024 годы</a:t>
                      </a: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lang="ru-RU" sz="100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Предоставление субсидии</a:t>
                      </a:r>
                      <a:r>
                        <a:rPr lang="ru-RU" sz="1000" i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социально ориентированным некоммерческим организациям в сфере социальной защиты населения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lang="ru-RU" sz="1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МГО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99" marR="89999" marT="20969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760,0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760,0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-Постановление Правительства МО от 25.10.2016 № 783/39 «Об утверждении государственной программы Московской области «Социальная защита населения Московской области» на 2017-2024 годы»,</a:t>
                      </a:r>
                    </a:p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остановление Администрации Можайского городского округа МО от 13.12.2019 № 4618-П «Об утверждении муниципальной программы Можайского городского округа «Социальная защита населения» на 2020-2024 годы; </a:t>
                      </a:r>
                    </a:p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-Постановление Администрации Можайского городского округа МО от 25.01.2021 № 113-П «Об утверждении порядка предоставления субсидий социально ориентированным некоммерческим организациям, не являющимся государственными, осуществляющим деятельность на территории Можайского городского округа Московской области»</a:t>
                      </a:r>
                    </a:p>
                    <a:p>
                      <a:pPr marL="0" marR="0" lvl="0" indent="0" algn="l" defTabSz="44958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83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Можайского городского округа </a:t>
                      </a:r>
                      <a:r>
                        <a:rPr lang="ru-RU" sz="10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«Спорт» на 2020-2024 годы</a:t>
                      </a:r>
                      <a:endParaRPr lang="ru-RU" sz="1000" b="0" i="1" strike="noStrike" spc="-1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0" i="0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Выплата стипендий спортсменам за высокие  достижения в </a:t>
                      </a:r>
                      <a:r>
                        <a:rPr lang="ru-RU" sz="800" b="0" i="0" strike="noStrike" spc="-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спорте. </a:t>
                      </a:r>
                      <a:endParaRPr lang="ru-RU" sz="800" b="0" i="0" strike="noStrike" spc="-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МГО</a:t>
                      </a:r>
                      <a:endParaRPr lang="ru-RU" sz="1000" b="0" strike="noStrike" spc="-1" dirty="0">
                        <a:latin typeface="Times New Roman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2000"/>
                        </a:lnSpc>
                        <a:tabLst>
                          <a:tab pos="0" algn="l"/>
                        </a:tabLst>
                      </a:pPr>
                      <a:endParaRPr lang="ru-RU" sz="1000" b="0" strike="noStrike" spc="-1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>
                        <a:lnSpc>
                          <a:spcPct val="62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  <a:endParaRPr lang="ru-RU" sz="1000" b="0" strike="noStrike" spc="-1" dirty="0">
                        <a:latin typeface="Times New Roman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2000"/>
                        </a:lnSpc>
                        <a:tabLst>
                          <a:tab pos="0" algn="l"/>
                        </a:tabLst>
                      </a:pPr>
                      <a:endParaRPr lang="ru-RU" sz="1000" b="0" strike="noStrike" spc="-1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>
                        <a:lnSpc>
                          <a:spcPct val="62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1456,0</a:t>
                      </a:r>
                      <a:endParaRPr lang="ru-RU" sz="1000" b="0" strike="noStrike" spc="-1" dirty="0">
                        <a:latin typeface="Times New Roman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2000"/>
                        </a:lnSpc>
                        <a:tabLst>
                          <a:tab pos="0" algn="l"/>
                        </a:tabLst>
                      </a:pPr>
                      <a:endParaRPr lang="ru-RU" sz="1000" b="0" strike="noStrike" spc="-1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>
                        <a:lnSpc>
                          <a:spcPct val="62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1456,0</a:t>
                      </a:r>
                      <a:endParaRPr lang="ru-RU" sz="1000" b="0" strike="noStrike" spc="-1" dirty="0">
                        <a:latin typeface="Times New Roman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2000"/>
                        </a:lnSpc>
                        <a:tabLst>
                          <a:tab pos="0" algn="l"/>
                        </a:tabLst>
                      </a:pPr>
                      <a:endParaRPr lang="ru-RU" sz="1000" b="0" strike="noStrike" spc="-1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>
                        <a:lnSpc>
                          <a:spcPct val="62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000" b="0" strike="noStrike" spc="-1" dirty="0">
                        <a:latin typeface="Times New Roman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-Постановление Администрации Можайского городского округа МО от 17.05.2019 №  1670-П «Положение о стипендиях и</a:t>
                      </a:r>
                      <a:r>
                        <a:rPr lang="ru-RU" sz="800" b="0" strike="noStrike" spc="-1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единовременных выплатах за высокие достижения в спорте»;</a:t>
                      </a:r>
                    </a:p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8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Постановление Администрации Можайского городского округа МО от 16.12.2019</a:t>
                      </a:r>
                      <a:r>
                        <a:rPr lang="ru-RU" sz="8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№ 4657-П «Об утверждении муниципальной программы Можайского городского округа «Спорт» на 2020-2024 годы»</a:t>
                      </a:r>
                      <a:endParaRPr lang="ru-RU" sz="800" b="0" strike="noStrike" spc="-1" dirty="0">
                        <a:latin typeface="Times New Roman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20521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2" name="Прямоугольник 5"/>
          <p:cNvSpPr>
            <a:spLocks noChangeArrowheads="1"/>
          </p:cNvSpPr>
          <p:nvPr/>
        </p:nvSpPr>
        <p:spPr bwMode="auto">
          <a:xfrm>
            <a:off x="2286000" y="6381750"/>
            <a:ext cx="650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 descr="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571744"/>
            <a:ext cx="19288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643812" cy="714375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 бюджетной политики в 2021 году</a:t>
            </a:r>
          </a:p>
        </p:txBody>
      </p:sp>
      <p:sp>
        <p:nvSpPr>
          <p:cNvPr id="11270" name="Содержимое 6"/>
          <p:cNvSpPr>
            <a:spLocks noGrp="1"/>
          </p:cNvSpPr>
          <p:nvPr>
            <p:ph idx="1"/>
          </p:nvPr>
        </p:nvSpPr>
        <p:spPr>
          <a:xfrm>
            <a:off x="285720" y="1071546"/>
            <a:ext cx="8286779" cy="5572125"/>
          </a:xfrm>
        </p:spPr>
        <p:txBody>
          <a:bodyPr>
            <a:normAutofit lnSpcReduction="10000"/>
          </a:bodyPr>
          <a:lstStyle/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2021 году значительный объем бюджетных средств был направлен на решение первоочередных для городского округа задач, в числе которых: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реализация мероприятий, направленных на достижение национальных целей и стратегических задач  развития Российской Федерации на период до 2024 года;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обеспечение комфортной среды  проживания, поддержка бизнеса и улучшение условий для предпринимательской деятельности, повышения уровня развития социальной и транспортной инфраструктуры;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капитальные вложения в объекты общего образования с целью создания новых мест в общеобразовательных организациях, в связи с ростом числа обучающихся, вызванных демографическим фактором; </a:t>
            </a:r>
          </a:p>
          <a:p>
            <a:pPr marL="0" indent="449263">
              <a:spcBef>
                <a:spcPct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физкультурно-оздоровительных комплексов,                                                    стадионов, спортивных сооружений;</a:t>
            </a:r>
          </a:p>
          <a:p>
            <a:pPr marL="0" indent="449263">
              <a:spcBef>
                <a:spcPct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строительство и ремонт автомобильных дорог общего значения;</a:t>
            </a:r>
          </a:p>
          <a:p>
            <a:pPr marL="0" indent="449263">
              <a:spcBef>
                <a:spcPct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современное и комфортное благоустройство общественных и дворовых территорий.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Результатами проводимой Администрацией Можайского городского округа бюджетной политики стало исполнение бюджета Можайского городского округа за истекший 2021 год с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профицитом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205 012 тыс. рублей при запланированном дефиците 138 418,5 тыс. рублей и формирование сбалансированного бюджета городского округа на трехлетний период 2022-2024 годов.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итогам исполнения бюджета за 2021 год доходы бюджета Можайского городского округа составили            4 529 376,2 тыс. рублей или 90,6 % к плану на 2021 год. По сравнению с 2020 годом доходы увеличились на         368 491,3 тыс. рублей.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структуре доходов бюджета Можайского городского округа 46,6 % составляют налоговые и неналоговые доходы. По итогам 2021 года их объем составил 2 110 685,2 рублей или 100,3 % к плановым назначениям. </a:t>
            </a:r>
          </a:p>
          <a:p>
            <a:pPr marL="0" indent="449263" algn="just">
              <a:spcBef>
                <a:spcPct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Расходы бюджета Можайского городского округа на 01.01.2022 года исполнены в сумме 4 324 364,2 тыс. рублей, что составило 84,2 % от плановых назначений на год. По сравнению с 2020 годом расходы бюджета увеличились на 102 711,2 тыс. рублей</a:t>
            </a:r>
            <a:r>
              <a:rPr lang="ru-RU" sz="1300" dirty="0" smtClean="0"/>
              <a:t>.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0" y="6357938"/>
            <a:ext cx="5929313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ru-RU" sz="13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929593" cy="642938"/>
          </a:xfrm>
          <a:solidFill>
            <a:srgbClr val="F9FBB7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a:t>
            </a:r>
          </a:p>
        </p:txBody>
      </p:sp>
      <p:graphicFrame>
        <p:nvGraphicFramePr>
          <p:cNvPr id="58421" name="Group 53"/>
          <p:cNvGraphicFramePr>
            <a:graphicFrameLocks noGrp="1"/>
          </p:cNvGraphicFramePr>
          <p:nvPr>
            <p:ph idx="1"/>
          </p:nvPr>
        </p:nvGraphicFramePr>
        <p:xfrm>
          <a:off x="38101" y="1224593"/>
          <a:ext cx="9058273" cy="5084727"/>
        </p:xfrm>
        <a:graphic>
          <a:graphicData uri="http://schemas.openxmlformats.org/drawingml/2006/table">
            <a:tbl>
              <a:tblPr/>
              <a:tblGrid>
                <a:gridCol w="409574"/>
                <a:gridCol w="1143000"/>
                <a:gridCol w="1381125"/>
                <a:gridCol w="1076325"/>
                <a:gridCol w="1038225"/>
                <a:gridCol w="704850"/>
                <a:gridCol w="800100"/>
                <a:gridCol w="857250"/>
                <a:gridCol w="1647824"/>
              </a:tblGrid>
              <a:tr h="1110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 (человек)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(тыс.руб.)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 (тыс.руб.)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правовой акт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</a:tr>
              <a:tr h="39744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9999" marR="89999" marT="118138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Можайского городского округа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«Культура» на 2020-2024 годы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6328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Доплата для достижения минимальной заработной платы(в сфере дополнительного образования и культуры). </a:t>
                      </a:r>
                    </a:p>
                  </a:txBody>
                  <a:tcPr marL="90000" marR="90000" marT="56328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МГО</a:t>
                      </a:r>
                    </a:p>
                  </a:txBody>
                  <a:tcPr marL="90000" marR="90000" marT="45366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90000" marR="90000" marT="405166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2250,9</a:t>
                      </a:r>
                    </a:p>
                  </a:txBody>
                  <a:tcPr marL="90000" marR="90000" marT="472846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2250,9</a:t>
                      </a:r>
                    </a:p>
                  </a:txBody>
                  <a:tcPr marL="90000" marR="90000" marT="449806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0000" marR="90000" marT="449806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-Соглашение о минимальной заработной плате в Московской области между Правительством МО и Союзом «Московское областное объединение организаций профсоюзов» и объединениями работодателей МО от 23.12.2021 № 201;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-Постановление Администрации Можайского городского округа МО от 26.12.2019 № 4829-П «Об утверждении муниципальной программы Можайского городского округа  «Культура» на 2020-2024 годы»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50606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21545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6" name="Прямоугольник 5"/>
          <p:cNvSpPr>
            <a:spLocks noChangeArrowheads="1"/>
          </p:cNvSpPr>
          <p:nvPr/>
        </p:nvSpPr>
        <p:spPr bwMode="auto">
          <a:xfrm>
            <a:off x="2285984" y="6553200"/>
            <a:ext cx="650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 dirty="0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1563" y="428624"/>
            <a:ext cx="7858155" cy="714359"/>
          </a:xfrm>
          <a:solidFill>
            <a:srgbClr val="F9FBB7"/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a:t>
            </a:r>
          </a:p>
        </p:txBody>
      </p:sp>
      <p:graphicFrame>
        <p:nvGraphicFramePr>
          <p:cNvPr id="58421" name="Group 53"/>
          <p:cNvGraphicFramePr>
            <a:graphicFrameLocks noGrp="1"/>
          </p:cNvGraphicFramePr>
          <p:nvPr>
            <p:ph idx="1"/>
          </p:nvPr>
        </p:nvGraphicFramePr>
        <p:xfrm>
          <a:off x="47625" y="1268413"/>
          <a:ext cx="9058275" cy="4631624"/>
        </p:xfrm>
        <a:graphic>
          <a:graphicData uri="http://schemas.openxmlformats.org/drawingml/2006/table">
            <a:tbl>
              <a:tblPr/>
              <a:tblGrid>
                <a:gridCol w="390525"/>
                <a:gridCol w="1143000"/>
                <a:gridCol w="1524000"/>
                <a:gridCol w="1057275"/>
                <a:gridCol w="1009650"/>
                <a:gridCol w="704850"/>
                <a:gridCol w="733425"/>
                <a:gridCol w="561975"/>
                <a:gridCol w="1933575"/>
              </a:tblGrid>
              <a:tr h="1037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 (человек)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(тыс.руб.)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 (тыс.руб.)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правовой акт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</a:tr>
              <a:tr h="29092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9999" marR="89999" marT="118138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Можайского городского округа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«Культура» на 2020-2024 годы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Доплата работникам муниципальных учреждений культуры и дополнительного образования сферы культуры Можайского городского округа за почетные звания по профилю выполняемой работы, установленная муниципальными правовыми актами Можайского городского округа.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МГО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292,5</a:t>
                      </a:r>
                    </a:p>
                  </a:txBody>
                  <a:tcPr marL="90000" marR="90000" marT="118152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292,5</a:t>
                      </a:r>
                    </a:p>
                  </a:txBody>
                  <a:tcPr marL="90000" marR="90000" marT="118152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118152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-Постановление Администрации Можайского муниципального района Московской области МО от 30.04.2013 № 871-П «Об утверждении положения об оплате труда работников муниципальных учреждений сферы культуры Можайского муниципального района Московской области»;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-Постановление Администрации Можайского муниципального района МО от 31.08.2016 № 1837-П «Об оплате труда работников муниципальных образовательных организаций Можайского муниципального района Московской области»;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Постановление Администрации Можайского городского округа МО от 26.12.2019 № 4829-П «Об утверждении муниципальной программы Можайского городского округа  «Культура» на 2020-2024 годы»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18152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22569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0" name="Прямоугольник 5"/>
          <p:cNvSpPr>
            <a:spLocks noChangeArrowheads="1"/>
          </p:cNvSpPr>
          <p:nvPr/>
        </p:nvSpPr>
        <p:spPr bwMode="auto">
          <a:xfrm>
            <a:off x="2286000" y="6381750"/>
            <a:ext cx="650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66774" y="552471"/>
            <a:ext cx="8062943" cy="642938"/>
          </a:xfrm>
          <a:solidFill>
            <a:srgbClr val="F9FBB7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a:t>
            </a:r>
          </a:p>
        </p:txBody>
      </p:sp>
      <p:graphicFrame>
        <p:nvGraphicFramePr>
          <p:cNvPr id="58421" name="Group 53"/>
          <p:cNvGraphicFramePr>
            <a:graphicFrameLocks noGrp="1"/>
          </p:cNvGraphicFramePr>
          <p:nvPr>
            <p:ph idx="1"/>
          </p:nvPr>
        </p:nvGraphicFramePr>
        <p:xfrm>
          <a:off x="47627" y="1261625"/>
          <a:ext cx="9029699" cy="5303508"/>
        </p:xfrm>
        <a:graphic>
          <a:graphicData uri="http://schemas.openxmlformats.org/drawingml/2006/table">
            <a:tbl>
              <a:tblPr/>
              <a:tblGrid>
                <a:gridCol w="390523"/>
                <a:gridCol w="733425"/>
                <a:gridCol w="1314450"/>
                <a:gridCol w="742950"/>
                <a:gridCol w="876300"/>
                <a:gridCol w="695325"/>
                <a:gridCol w="762000"/>
                <a:gridCol w="571500"/>
                <a:gridCol w="2943226"/>
              </a:tblGrid>
              <a:tr h="118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 (человек)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(тыс.руб.)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 (тыс.руб.)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правовой акт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</a:tr>
              <a:tr h="22589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9999" marR="89999" marT="118138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Можайского городского округа «Образование» на 2020-2024 годы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2266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19083,0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14363,0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75,3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-Федеральный закон от 29.12.2012 № 273-ФЗ «Об образовании в Российской Федерации»,;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-Постановление Правительства МО от 26.05.2014 № 378/17 «</a:t>
                      </a:r>
                      <a:r>
                        <a:rPr kumimoji="0" lang="ru-RU" sz="800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 утверждении порядка обращения за компенсацией родительской платы за присмотр и уход за детьми осваивающими образовательные программы дошкольного образования в организациях Московской области, осуществляющих образовательную деятельность, и порядка ее выплаты, порядка предоставления субвенций бюджетам муниципальных образований Московской области на выплату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деятельность»,;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Можайского муниципального района от 27.12.2017 № 2975-П «Об установлении ежемесячной родительской платы, взимаемой с родителей (законных представителей) за присмотр и уход за детьми в муниципальных дошкольных организациях Можайского муниципального района Московской области, реализующих основную общеобразовательную программу дошкольного образования»;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-Постановление Администрации Можайского муниципального района 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4910-П от 31.12.2019</a:t>
                      </a:r>
                      <a:r>
                        <a:rPr kumimoji="0" lang="ru-RU" sz="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утверждении порядка обращения за компенсацией родительской платы за присмотр и уход за детьми, осваивающими образовательные программы дошкольного образования в организациях Можайского городского округа Московской области, осуществляющих образовательную деятельность, и порядка ее выплаты»;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Можайского городского округа МО от 26.12.2019 № 4918-П «Об утверждении муниципальной программы Можайского городского округа «Образование» на 2020-2024 годы»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23593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428604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4" name="Прямоугольник 5"/>
          <p:cNvSpPr>
            <a:spLocks noChangeArrowheads="1"/>
          </p:cNvSpPr>
          <p:nvPr/>
        </p:nvSpPr>
        <p:spPr bwMode="auto">
          <a:xfrm>
            <a:off x="2257404" y="6500792"/>
            <a:ext cx="650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 dirty="0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  <a:solidFill>
            <a:srgbClr val="F9FBB7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a:t>
            </a:r>
          </a:p>
        </p:txBody>
      </p:sp>
      <p:graphicFrame>
        <p:nvGraphicFramePr>
          <p:cNvPr id="58421" name="Group 53"/>
          <p:cNvGraphicFramePr>
            <a:graphicFrameLocks noGrp="1"/>
          </p:cNvGraphicFramePr>
          <p:nvPr>
            <p:ph idx="1"/>
          </p:nvPr>
        </p:nvGraphicFramePr>
        <p:xfrm>
          <a:off x="66676" y="1261625"/>
          <a:ext cx="9001125" cy="4220159"/>
        </p:xfrm>
        <a:graphic>
          <a:graphicData uri="http://schemas.openxmlformats.org/drawingml/2006/table">
            <a:tbl>
              <a:tblPr/>
              <a:tblGrid>
                <a:gridCol w="419099"/>
                <a:gridCol w="1028700"/>
                <a:gridCol w="1343013"/>
                <a:gridCol w="952512"/>
                <a:gridCol w="1028700"/>
                <a:gridCol w="695325"/>
                <a:gridCol w="762000"/>
                <a:gridCol w="551595"/>
                <a:gridCol w="2220181"/>
              </a:tblGrid>
              <a:tr h="1129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 (мероприятие муниципальной программы)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 (человек)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(тыс.руб.)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 (тыс.руб.)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правовой акт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</a:tr>
              <a:tr h="22589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9999" marR="89999" marT="118138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Можайского городского округа «Образование» на 2020-2024 годы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РФ,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МО,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МГО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2899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18225,1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11904,8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3620,3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13355,0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8723,6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2652,9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-Постановление Правительства Московской области от 15.10.2019 № 734/36 «Об утверждении государственной программы Московской области «Образование Подмосковья» на 2020–2025 годы;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Можайского городского округа МО </a:t>
                      </a:r>
                      <a:r>
                        <a:rPr kumimoji="0"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1369-П от 23.06.2020</a:t>
                      </a:r>
                      <a:r>
                        <a:rPr kumimoji="0" lang="ru-RU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организации школьного питания в общеобразовательных организациях, подведомственных Управлению образования и отраслей социальной сферы администрации Можайского городского округа Московской области»;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Можайского городского округа МО от 26.12.2019 № 4918-П «Об утверждении муниципальной программы Можайского городского округа «Образование» на 2020-2024 годы».</a:t>
                      </a:r>
                      <a:endParaRPr kumimoji="0" lang="ru-RU" sz="10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lang="ru-RU" sz="1000" strike="sng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23593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4" name="Прямоугольник 5"/>
          <p:cNvSpPr>
            <a:spLocks noChangeArrowheads="1"/>
          </p:cNvSpPr>
          <p:nvPr/>
        </p:nvSpPr>
        <p:spPr bwMode="auto">
          <a:xfrm>
            <a:off x="2286000" y="6381750"/>
            <a:ext cx="650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28663" y="357167"/>
            <a:ext cx="7758138" cy="571504"/>
          </a:xfrm>
          <a:solidFill>
            <a:srgbClr val="F9FBB7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a:t>
            </a:r>
          </a:p>
        </p:txBody>
      </p:sp>
      <p:graphicFrame>
        <p:nvGraphicFramePr>
          <p:cNvPr id="58421" name="Group 53"/>
          <p:cNvGraphicFramePr>
            <a:graphicFrameLocks noGrp="1"/>
          </p:cNvGraphicFramePr>
          <p:nvPr>
            <p:ph idx="1"/>
          </p:nvPr>
        </p:nvGraphicFramePr>
        <p:xfrm>
          <a:off x="142846" y="1000108"/>
          <a:ext cx="8643967" cy="5362633"/>
        </p:xfrm>
        <a:graphic>
          <a:graphicData uri="http://schemas.openxmlformats.org/drawingml/2006/table">
            <a:tbl>
              <a:tblPr/>
              <a:tblGrid>
                <a:gridCol w="331498"/>
                <a:gridCol w="954384"/>
                <a:gridCol w="1781197"/>
                <a:gridCol w="885825"/>
                <a:gridCol w="676275"/>
                <a:gridCol w="647700"/>
                <a:gridCol w="714375"/>
                <a:gridCol w="514350"/>
                <a:gridCol w="2138363"/>
              </a:tblGrid>
              <a:tr h="1071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 (человек)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(тыс.руб.)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 (тыс.руб.)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правовой акт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9999" marR="89999" marT="118138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Можайского городского округа «Образование» на 2020-2024 годы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подвоза обучающихся к месту обучения в муниципальные общеобразовательные организации в Московской области, расположенные в сельских населенных пунктах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МО,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МГО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</a:t>
                      </a: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2881,0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33916,3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2792,1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32949,7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800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-Постановление Правительства Московской области от 15.10.2019 № 734/36 «Об утверждении государственной программы Московской области «Образование Подмосковья» на 2020–2025 годы;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800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Можайского городского округа МО от 26.12.2019 № 4918-П «Об утверждении муниципальной программы Можайского городского округа «Образование» на 2020-2024 годы»</a:t>
                      </a:r>
                      <a:endParaRPr lang="ru-RU" sz="800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02666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89999" marR="89999" marT="118138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Можайского городского округа «Образование» на 2020-2024 годы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доплата в размере 1000 руб., 5000 руб. специалистам, окончившим государственные учреждения высшего или среднего профессионального образования и впервые принятыми в год окончания ими обучения на работу по полученной специальности в муниципальные учреждения Можайского городского округа, выплачиваемую в течение трех лет</a:t>
                      </a: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</a:p>
                  </a:txBody>
                  <a:tcPr marL="89999" marR="89999" marT="20969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1871,9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1871,9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-Закон Московской области «О бюджете Московской области на 2021 и на плановый 2022 и 2023 годы»;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800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Московской области от 15.10.2019 № 734/36 «Об утверждении государственной программы Московской области «Образование Подмосковья» на 2020–2025 годы;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800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Можайского городского округа МО от 26.12.2019 № 4918-П «Об утверждении муниципальной программы Можайского городского округа «Образование» на 2020-2024 годы».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23593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285728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4" name="Прямоугольник 5"/>
          <p:cNvSpPr>
            <a:spLocks noChangeArrowheads="1"/>
          </p:cNvSpPr>
          <p:nvPr/>
        </p:nvSpPr>
        <p:spPr bwMode="auto">
          <a:xfrm>
            <a:off x="2286000" y="6381750"/>
            <a:ext cx="650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  <a:solidFill>
            <a:srgbClr val="F9FBB7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a:t>
            </a:r>
          </a:p>
        </p:txBody>
      </p:sp>
      <p:graphicFrame>
        <p:nvGraphicFramePr>
          <p:cNvPr id="58421" name="Group 53"/>
          <p:cNvGraphicFramePr>
            <a:graphicFrameLocks noGrp="1"/>
          </p:cNvGraphicFramePr>
          <p:nvPr>
            <p:ph idx="1"/>
          </p:nvPr>
        </p:nvGraphicFramePr>
        <p:xfrm>
          <a:off x="57152" y="1268413"/>
          <a:ext cx="9020173" cy="4171257"/>
        </p:xfrm>
        <a:graphic>
          <a:graphicData uri="http://schemas.openxmlformats.org/drawingml/2006/table">
            <a:tbl>
              <a:tblPr/>
              <a:tblGrid>
                <a:gridCol w="390523"/>
                <a:gridCol w="1143000"/>
                <a:gridCol w="1715576"/>
                <a:gridCol w="713299"/>
                <a:gridCol w="866775"/>
                <a:gridCol w="695325"/>
                <a:gridCol w="695325"/>
                <a:gridCol w="866775"/>
                <a:gridCol w="1933575"/>
              </a:tblGrid>
              <a:tr h="1037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 (человек)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(тыс.руб.)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 (тыс.руб.)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правовой акт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</a:tr>
              <a:tr h="11810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89999" marR="89999" marT="118138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Можайского городского округа «Образование» на 2020-2024 годы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Доплата для достижения минимальной заработной платы (в сфере образования рабочие, общеотраслевые)</a:t>
                      </a:r>
                      <a:endParaRPr kumimoji="0" lang="ru-RU" sz="950" b="0" i="0" u="none" strike="sng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МГО</a:t>
                      </a:r>
                    </a:p>
                  </a:txBody>
                  <a:tcPr marL="89999" marR="89999" marT="20969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183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131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6627,7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9058,7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6627,7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9058,7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9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950" b="0" i="0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</a:t>
                      </a: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Администрации Можайского городского округа МО </a:t>
                      </a:r>
                      <a:r>
                        <a:rPr kumimoji="0" lang="ru-RU" sz="950" b="0" i="0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kumimoji="0" lang="ru-RU" sz="950" b="0" i="0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 31.08.2016  № 1837-П «Об оплате труда работников муниципальных образовательных организаций Можайского городского округа Московской области»;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9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950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Московской области от 15.10.2019 № 734/36 «Об утверждении государственной программы Московской области «Образование Подмосковья» на 2020–2025 годы; </a:t>
                      </a:r>
                      <a:endParaRPr kumimoji="0" lang="ru-RU" sz="95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-Постановление Администрации Можайского городского округа МО от 26.12.2019 № 4918-П «Об утверждении муниципальной программы Можайского городского округа «Образование» на 2020-2024 годы».</a:t>
                      </a:r>
                      <a:endParaRPr kumimoji="0" lang="ru-RU" sz="95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950" b="0" i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950" b="0" i="0" u="none" strike="sng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23593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4" name="Прямоугольник 5"/>
          <p:cNvSpPr>
            <a:spLocks noChangeArrowheads="1"/>
          </p:cNvSpPr>
          <p:nvPr/>
        </p:nvSpPr>
        <p:spPr bwMode="auto">
          <a:xfrm>
            <a:off x="2286000" y="6381750"/>
            <a:ext cx="650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71500" y="457200"/>
            <a:ext cx="8115300" cy="685800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муниципальных программ 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Можайского городского округа за 2021 год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000625"/>
          </a:xfrm>
        </p:spPr>
        <p:txBody>
          <a:bodyPr/>
          <a:lstStyle/>
          <a:p>
            <a:pPr marL="0" indent="395288" algn="just"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Можайского городского округа от 06.11.2019 № 4154-П «Об утверждении Порядка разработки и реализации муниципальных программ Можайского городского округа Московской области, Перечня муниципальных программ Можайского городского округа Московской области  на 2020-2024 годы» был утвержден Порядок проведения оценки  эффективности реализации муниципальной программы (раздел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Порядок проведения и критерии оценки эффективности реализации муниципальных программ).</a:t>
            </a:r>
          </a:p>
          <a:p>
            <a:pPr marL="0" indent="395288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Согласно утвержденному Порядку оценки эффективности реализации муниципальных программ Можайского городского округа эффективность реализации муниципальной программы определяется как  соотношение фактически достигнутого результата к расходам, обеспечившим его выполнение.</a:t>
            </a:r>
          </a:p>
          <a:p>
            <a:pPr marL="0" indent="395288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расчета эффективности реализации муниципальной программы необходимо определить результативность муниципальной программы.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оценкой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результативност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понимается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степен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значений планируемых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муниципальной программы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95288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расчета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езультативност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муниципальной программы используются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ируемые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фактические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значения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результатов реализации муниципальной программы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Оценка результативности муниципальной программы определяется по индексу результативности программы.</a:t>
            </a:r>
          </a:p>
          <a:p>
            <a:pPr marL="0" indent="395288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определения эффективности муниципальной программы используются следующие значения: результативность муниципальной программы, объем фактически произведенных расходов на реализацию муниципальной программы, объем планируемых расходов на реализацию муниципальной программы.</a:t>
            </a:r>
          </a:p>
        </p:txBody>
      </p:sp>
      <p:pic>
        <p:nvPicPr>
          <p:cNvPr id="2560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71500" y="457200"/>
            <a:ext cx="8115300" cy="685800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муниципальных программ 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Можайского городского округа за 2021 год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652962"/>
          </a:xfrm>
        </p:spPr>
        <p:txBody>
          <a:bodyPr/>
          <a:lstStyle/>
          <a:p>
            <a:pPr marL="0" indent="395288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	В 2021 году в Можайском городском округе действовало 19 муниципальных программ. </a:t>
            </a:r>
          </a:p>
          <a:p>
            <a:pPr marL="0" indent="395288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	Анализ приведенных планируемых и фактических значений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муниципальных программы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за 2021 год показывает, что 14 муниципальных программ имеют высокий  уровень эффективности, 1 муниципальная программа вышла на запланированный уровень эффективности, по 4 муниципальным программам эффективность низкая. </a:t>
            </a:r>
          </a:p>
        </p:txBody>
      </p:sp>
      <p:pic>
        <p:nvPicPr>
          <p:cNvPr id="2662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 descr="https://www.ustland.ru/media/k2/items/cache/89c5cd1cedd4a96c5d7ba82f5a019257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12794"/>
            <a:ext cx="4519954" cy="3729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383" name="Group 55"/>
          <p:cNvGraphicFramePr>
            <a:graphicFrameLocks noGrp="1"/>
          </p:cNvGraphicFramePr>
          <p:nvPr/>
        </p:nvGraphicFramePr>
        <p:xfrm>
          <a:off x="357158" y="1613664"/>
          <a:ext cx="8286778" cy="3846235"/>
        </p:xfrm>
        <a:graphic>
          <a:graphicData uri="http://schemas.openxmlformats.org/drawingml/2006/table">
            <a:tbl>
              <a:tblPr/>
              <a:tblGrid>
                <a:gridCol w="392520"/>
                <a:gridCol w="2322124"/>
                <a:gridCol w="642942"/>
                <a:gridCol w="714380"/>
                <a:gridCol w="714380"/>
                <a:gridCol w="714380"/>
                <a:gridCol w="714380"/>
                <a:gridCol w="642942"/>
                <a:gridCol w="1428730"/>
              </a:tblGrid>
              <a:tr h="986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417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работников предприятий, прошедших             диспансеризацию.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1488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прикрепленного населения к медицинским организациям на территории округа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связи с откреплением жителей г. Москвы и других муниципальных округов, которые прикреплялись к Можайской ЦРБ, находясь на лечении в наших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медицинских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чреждениях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27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Жилье – медикам, первичного звена и узкого профиля, обеспеченных жильем из числа привлеченных и нуждающихся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sp>
        <p:nvSpPr>
          <p:cNvPr id="27699" name="Заголовок 1"/>
          <p:cNvSpPr>
            <a:spLocks/>
          </p:cNvSpPr>
          <p:nvPr/>
        </p:nvSpPr>
        <p:spPr bwMode="auto">
          <a:xfrm>
            <a:off x="1071538" y="1000108"/>
            <a:ext cx="7615237" cy="360363"/>
          </a:xfrm>
          <a:prstGeom prst="rect">
            <a:avLst/>
          </a:prstGeom>
          <a:solidFill>
            <a:srgbClr val="00CC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«Здравоохранение» на 2020-2024 годы </a:t>
            </a:r>
            <a:endParaRPr lang="ru-RU" sz="1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00" name="Содержимое 2"/>
          <p:cNvSpPr>
            <a:spLocks/>
          </p:cNvSpPr>
          <p:nvPr/>
        </p:nvSpPr>
        <p:spPr bwMode="auto">
          <a:xfrm>
            <a:off x="1071538" y="404813"/>
            <a:ext cx="76882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 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период </a:t>
            </a: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2021-2024 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altLang="ru-RU" sz="1900" b="1" smtClean="0">
                <a:latin typeface="Times New Roman" pitchFamily="18" charset="0"/>
                <a:cs typeface="Times New Roman" pitchFamily="18" charset="0"/>
              </a:rPr>
              <a:t>«Культура» на 2020-2024 годы</a:t>
            </a:r>
            <a:endParaRPr lang="ru-RU" altLang="ru-RU" sz="19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2867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445405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571472" y="1285860"/>
          <a:ext cx="8286809" cy="5273941"/>
        </p:xfrm>
        <a:graphic>
          <a:graphicData uri="http://schemas.openxmlformats.org/drawingml/2006/table">
            <a:tbl>
              <a:tblPr/>
              <a:tblGrid>
                <a:gridCol w="428465">
                  <a:extLst>
                    <a:ext uri="{9D8B030D-6E8A-4147-A177-3AD203B41FA5}"/>
                  </a:extLst>
                </a:gridCol>
                <a:gridCol w="2434231">
                  <a:extLst>
                    <a:ext uri="{9D8B030D-6E8A-4147-A177-3AD203B41FA5}"/>
                  </a:extLst>
                </a:gridCol>
                <a:gridCol w="637766">
                  <a:extLst>
                    <a:ext uri="{9D8B030D-6E8A-4147-A177-3AD203B41FA5}"/>
                  </a:extLst>
                </a:gridCol>
                <a:gridCol w="857256">
                  <a:extLst>
                    <a:ext uri="{9D8B030D-6E8A-4147-A177-3AD203B41FA5}"/>
                  </a:extLst>
                </a:gridCol>
                <a:gridCol w="714380">
                  <a:extLst>
                    <a:ext uri="{9D8B030D-6E8A-4147-A177-3AD203B41FA5}"/>
                  </a:extLst>
                </a:gridCol>
                <a:gridCol w="785818">
                  <a:extLst>
                    <a:ext uri="{9D8B030D-6E8A-4147-A177-3AD203B41FA5}"/>
                  </a:extLst>
                </a:gridCol>
                <a:gridCol w="714380">
                  <a:extLst>
                    <a:ext uri="{9D8B030D-6E8A-4147-A177-3AD203B41FA5}"/>
                  </a:extLst>
                </a:gridCol>
                <a:gridCol w="714380">
                  <a:extLst>
                    <a:ext uri="{9D8B030D-6E8A-4147-A177-3AD203B41FA5}"/>
                  </a:extLst>
                </a:gridCol>
                <a:gridCol w="1000133"/>
              </a:tblGrid>
              <a:tr h="502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42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17269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18000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19500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21000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библиотек) 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посещений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159,773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160,147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175,75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191,728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223,682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50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посещений культурных мероприятий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425,651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472,489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468,216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510,78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595,911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357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100,17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512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детей, привлекаемых к участию в творческих мероприятиях сферы культуры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IMG-20200417-WA0012"/>
          <p:cNvPicPr>
            <a:picLocks noChangeAspect="1" noChangeArrowheads="1"/>
          </p:cNvPicPr>
          <p:nvPr/>
        </p:nvPicPr>
        <p:blipFill>
          <a:blip r:embed="rId2"/>
          <a:srcRect l="7440" t="19968" b="39449"/>
          <a:stretch>
            <a:fillRect/>
          </a:stretch>
        </p:blipFill>
        <p:spPr bwMode="auto">
          <a:xfrm>
            <a:off x="3857625" y="2786063"/>
            <a:ext cx="508793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57750" y="6429375"/>
            <a:ext cx="40513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ru-RU" sz="13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357158" y="642919"/>
            <a:ext cx="864399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/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 в прошлые годы,  бюджет городского округа в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имел 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социальную направленность.                                                       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На социально-культурную сферу было направлено 2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805 518,0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 </a:t>
            </a:r>
          </a:p>
          <a:p>
            <a:pPr indent="449263"/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64,9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от общей суммы расходов. Так, на долю образования приходится                                                           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52,4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всех расходов бюджета,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культуру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5,2 %, социальную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политику –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2,2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%, </a:t>
            </a:r>
            <a:endParaRPr lang="ru-RU" altLang="ru-RU" sz="13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физическую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культуру и спорт –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5,4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%.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сравнению с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годом социально значимые расходы увеличились на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227 747,3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 или на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8,8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%. </a:t>
            </a:r>
          </a:p>
          <a:p>
            <a:pPr indent="449263" algn="just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реализацию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муниципальных программ Можайского городского округа в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было направлено           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4 308 709,7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 или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99,6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от всех расходов бюджета.</a:t>
            </a:r>
          </a:p>
          <a:p>
            <a:pPr indent="449263" algn="just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 января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года бюджет Можайского городского округа исполнен с </a:t>
            </a:r>
            <a:r>
              <a:rPr lang="ru-RU" altLang="ru-RU" sz="1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профицитом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205 012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рублей.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внимание в округе уделяется                                                                                                                            вопросам доступности получения населением и                                                                                                                          бизнесом  государственных и муниципальных                                                                                                                                           услуг. 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округе действует МФЦ, основной офис                                                                                                                                которого расположен по адресу г. Можайск,                                                                                                                                        ул. 20 января, д.6. </a:t>
            </a:r>
          </a:p>
          <a:p>
            <a:pPr indent="449263"/>
            <a:endParaRPr lang="ru-RU" altLang="ru-RU" sz="13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офисе 15 окон приема заявителей и 3 окна с доступом к региональному порталу государственных услуг для обеспечения возможности подачи заявлений на получение услуг в электронном виде.</a:t>
            </a:r>
          </a:p>
          <a:p>
            <a:pPr indent="449263"/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Приём заявителей в основном офисе МФЦ осуществляется с 8-00 до 20-00 ежедневно (кроме воскресенья). </a:t>
            </a:r>
          </a:p>
          <a:p>
            <a:pPr indent="449263"/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Кроме того, открыт 1 дополнительный офис в п. Уваровка, ул. Торговая, д. 9  -  2 окна для приема заявителей. Режим работы дополнительного офиса: понедельник - пятница, с 8.30 по 17.30 ч. </a:t>
            </a:r>
          </a:p>
          <a:p>
            <a:pPr indent="449263"/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текущий момент в перечень предоставляемых МФЦ услуг входят 357 федеральных, региональных и муниципальных услуг.</a:t>
            </a:r>
          </a:p>
          <a:p>
            <a:pPr indent="449263"/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за 2021 год в МФЦ Можайского городского округа оказано более 218 тыс.услуг.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85728"/>
            <a:ext cx="2133611" cy="160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1447" name="Group 71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472520" cy="4607821"/>
        </p:xfrm>
        <a:graphic>
          <a:graphicData uri="http://schemas.openxmlformats.org/drawingml/2006/table">
            <a:tbl>
              <a:tblPr/>
              <a:tblGrid>
                <a:gridCol w="425143"/>
                <a:gridCol w="2733053"/>
                <a:gridCol w="683271"/>
                <a:gridCol w="759189"/>
                <a:gridCol w="835108"/>
                <a:gridCol w="759189"/>
                <a:gridCol w="759189"/>
                <a:gridCol w="759189"/>
                <a:gridCol w="759189"/>
              </a:tblGrid>
              <a:tr h="70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32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организаций культуры, получивших современное оборудование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93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(реконструированных) и капитально отремонтированных объектов организаций культуры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 сферы культуры 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16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239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29764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65" name="Прямоугольник 4"/>
          <p:cNvSpPr>
            <a:spLocks noChangeArrowheads="1"/>
          </p:cNvSpPr>
          <p:nvPr/>
        </p:nvSpPr>
        <p:spPr bwMode="auto">
          <a:xfrm>
            <a:off x="642938" y="655002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1447" name="Group 71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472520" cy="4206260"/>
        </p:xfrm>
        <a:graphic>
          <a:graphicData uri="http://schemas.openxmlformats.org/drawingml/2006/table">
            <a:tbl>
              <a:tblPr/>
              <a:tblGrid>
                <a:gridCol w="425143"/>
                <a:gridCol w="2733053"/>
                <a:gridCol w="683271"/>
                <a:gridCol w="759189"/>
                <a:gridCol w="835108"/>
                <a:gridCol w="759189"/>
                <a:gridCol w="759189"/>
                <a:gridCol w="759189"/>
                <a:gridCol w="759189"/>
              </a:tblGrid>
              <a:tr h="70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32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00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 в общей сумме указанной субвенции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29764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65" name="Прямоугольник 4"/>
          <p:cNvSpPr>
            <a:spLocks noChangeArrowheads="1"/>
          </p:cNvSpPr>
          <p:nvPr/>
        </p:nvSpPr>
        <p:spPr bwMode="auto">
          <a:xfrm>
            <a:off x="642938" y="655002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altLang="ru-RU" sz="1900" b="1" smtClean="0">
                <a:latin typeface="Times New Roman" pitchFamily="18" charset="0"/>
                <a:cs typeface="Times New Roman" pitchFamily="18" charset="0"/>
              </a:rPr>
              <a:t>«Образование» на 2020-2024 годы</a:t>
            </a:r>
            <a:endParaRPr lang="ru-RU" altLang="ru-RU" sz="19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3072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84" name="Group 84"/>
          <p:cNvGraphicFramePr>
            <a:graphicFrameLocks noGrp="1"/>
          </p:cNvGraphicFramePr>
          <p:nvPr/>
        </p:nvGraphicFramePr>
        <p:xfrm>
          <a:off x="357188" y="1214422"/>
          <a:ext cx="8572531" cy="5059700"/>
        </p:xfrm>
        <a:graphic>
          <a:graphicData uri="http://schemas.openxmlformats.org/drawingml/2006/table">
            <a:tbl>
              <a:tblPr/>
              <a:tblGrid>
                <a:gridCol w="431575"/>
                <a:gridCol w="1640097"/>
                <a:gridCol w="821537"/>
                <a:gridCol w="821537"/>
                <a:gridCol w="821537"/>
                <a:gridCol w="821537"/>
                <a:gridCol w="821537"/>
                <a:gridCol w="821537"/>
                <a:gridCol w="1571637"/>
              </a:tblGrid>
              <a:tr h="557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2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отремонтированных дошкольных образовательных организаций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32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362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Доступность дошкольного образования для детей в возрасте до 3-х лет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90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связи с доведением средств  на выплату заработной платы на основании численности воспитанников и небольшим количеством их в сельских садах, фонд заработной платы не обеспечивает в полном объеме возможность достижения показателя в размере 100%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3520" name="Group 96"/>
          <p:cNvGraphicFramePr>
            <a:graphicFrameLocks noGrp="1"/>
          </p:cNvGraphicFramePr>
          <p:nvPr>
            <p:ph idx="1"/>
          </p:nvPr>
        </p:nvGraphicFramePr>
        <p:xfrm>
          <a:off x="571472" y="1285847"/>
          <a:ext cx="8358243" cy="4693896"/>
        </p:xfrm>
        <a:graphic>
          <a:graphicData uri="http://schemas.openxmlformats.org/drawingml/2006/table">
            <a:tbl>
              <a:tblPr/>
              <a:tblGrid>
                <a:gridCol w="410578"/>
                <a:gridCol w="2375504"/>
                <a:gridCol w="762005"/>
                <a:gridCol w="762005"/>
                <a:gridCol w="762005"/>
                <a:gridCol w="762005"/>
                <a:gridCol w="762005"/>
                <a:gridCol w="762005"/>
                <a:gridCol w="1000131"/>
              </a:tblGrid>
              <a:tr h="541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2270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а том числе адаптированным, и присмотр и уход за детьми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общеобразовательных организациях, расположенных в сельской местности и малых городах, созданы и функционируют центры образования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естественно-научной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технологической направленностей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3183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3520" name="Group 96"/>
          <p:cNvGraphicFramePr>
            <a:graphicFrameLocks noGrp="1"/>
          </p:cNvGraphicFramePr>
          <p:nvPr>
            <p:ph idx="1"/>
          </p:nvPr>
        </p:nvGraphicFramePr>
        <p:xfrm>
          <a:off x="571472" y="1285847"/>
          <a:ext cx="8358245" cy="4998740"/>
        </p:xfrm>
        <a:graphic>
          <a:graphicData uri="http://schemas.openxmlformats.org/drawingml/2006/table">
            <a:tbl>
              <a:tblPr/>
              <a:tblGrid>
                <a:gridCol w="410578"/>
                <a:gridCol w="2008916"/>
                <a:gridCol w="806497"/>
                <a:gridCol w="806497"/>
                <a:gridCol w="879815"/>
                <a:gridCol w="953133"/>
                <a:gridCol w="879815"/>
                <a:gridCol w="806497"/>
                <a:gridCol w="806497"/>
              </a:tblGrid>
              <a:tr h="541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109,78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108,1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108,1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108,1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не обеспечивает в полном объеме возможность достижения показателя в размере 110%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3183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3520" name="Group 96"/>
          <p:cNvGraphicFramePr>
            <a:graphicFrameLocks noGrp="1"/>
          </p:cNvGraphicFramePr>
          <p:nvPr>
            <p:ph idx="1"/>
          </p:nvPr>
        </p:nvGraphicFramePr>
        <p:xfrm>
          <a:off x="571472" y="1285847"/>
          <a:ext cx="8358245" cy="4831100"/>
        </p:xfrm>
        <a:graphic>
          <a:graphicData uri="http://schemas.openxmlformats.org/drawingml/2006/table">
            <a:tbl>
              <a:tblPr/>
              <a:tblGrid>
                <a:gridCol w="410578"/>
                <a:gridCol w="2008916"/>
                <a:gridCol w="806497"/>
                <a:gridCol w="806497"/>
                <a:gridCol w="879815"/>
                <a:gridCol w="953133"/>
                <a:gridCol w="879815"/>
                <a:gridCol w="806497"/>
                <a:gridCol w="806497"/>
              </a:tblGrid>
              <a:tr h="541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общеобразовательных организациях, расположенных в сельской местности и малых городах, обновлена материально-техническая база для занятий детей физической культурой и спортом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предусмотрено финансирование на 2021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3183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3520" name="Group 96"/>
          <p:cNvGraphicFramePr>
            <a:graphicFrameLocks noGrp="1"/>
          </p:cNvGraphicFramePr>
          <p:nvPr>
            <p:ph idx="1"/>
          </p:nvPr>
        </p:nvGraphicFramePr>
        <p:xfrm>
          <a:off x="571472" y="1285847"/>
          <a:ext cx="8358247" cy="4638016"/>
        </p:xfrm>
        <a:graphic>
          <a:graphicData uri="http://schemas.openxmlformats.org/drawingml/2006/table">
            <a:tbl>
              <a:tblPr/>
              <a:tblGrid>
                <a:gridCol w="410578"/>
                <a:gridCol w="2008916"/>
                <a:gridCol w="835010"/>
                <a:gridCol w="835010"/>
                <a:gridCol w="835010"/>
                <a:gridCol w="835010"/>
                <a:gridCol w="835010"/>
                <a:gridCol w="835010"/>
                <a:gridCol w="928693"/>
              </a:tblGrid>
              <a:tr h="541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сдававших ЕГЭ по 3 и более предметам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не обеспечивает в полном объеме возможность достижения показателя в размере 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3183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3520" name="Group 96"/>
          <p:cNvGraphicFramePr>
            <a:graphicFrameLocks noGrp="1"/>
          </p:cNvGraphicFramePr>
          <p:nvPr>
            <p:ph idx="1"/>
          </p:nvPr>
        </p:nvGraphicFramePr>
        <p:xfrm>
          <a:off x="571472" y="1285847"/>
          <a:ext cx="8358247" cy="4297641"/>
        </p:xfrm>
        <a:graphic>
          <a:graphicData uri="http://schemas.openxmlformats.org/drawingml/2006/table">
            <a:tbl>
              <a:tblPr/>
              <a:tblGrid>
                <a:gridCol w="410578"/>
                <a:gridCol w="2008916"/>
                <a:gridCol w="855376"/>
                <a:gridCol w="855376"/>
                <a:gridCol w="855376"/>
                <a:gridCol w="855376"/>
                <a:gridCol w="855376"/>
                <a:gridCol w="855376"/>
                <a:gridCol w="806497"/>
              </a:tblGrid>
              <a:tr h="541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детей, охваченных деятельностью детских технопарков "</a:t>
                      </a:r>
                      <a:r>
                        <a:rPr kumimoji="0"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Кванториум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(мобильных технопарков "</a:t>
                      </a:r>
                      <a:r>
                        <a:rPr kumimoji="0"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Кванториум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Созданы центры цифрового образования детей "IT-куб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3183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3520" name="Group 96"/>
          <p:cNvGraphicFramePr>
            <a:graphicFrameLocks noGrp="1"/>
          </p:cNvGraphicFramePr>
          <p:nvPr>
            <p:ph idx="1"/>
          </p:nvPr>
        </p:nvGraphicFramePr>
        <p:xfrm>
          <a:off x="571472" y="1285847"/>
          <a:ext cx="8358243" cy="4526300"/>
        </p:xfrm>
        <a:graphic>
          <a:graphicData uri="http://schemas.openxmlformats.org/drawingml/2006/table">
            <a:tbl>
              <a:tblPr/>
              <a:tblGrid>
                <a:gridCol w="410578"/>
                <a:gridCol w="2008916"/>
                <a:gridCol w="787384"/>
                <a:gridCol w="787384"/>
                <a:gridCol w="787384"/>
                <a:gridCol w="787384"/>
                <a:gridCol w="787384"/>
                <a:gridCol w="787384"/>
                <a:gridCol w="1214445"/>
              </a:tblGrid>
              <a:tr h="541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99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77,94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77,94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77,94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77,94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выполнение показателя повлияло техническое ограничение в системе «Навигатор» по выдаче сертификатов финансирования (зачислением) для обучающихся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Созданы новые места в образовательных организациях различных типов для реализации дополнительных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общеразвивающих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 всех направленностей (нарастающим итогом)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3183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«Социальная защита населения» на 2020-2024 годы</a:t>
            </a:r>
            <a:endParaRPr lang="ru-RU" alt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3277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/>
        </p:nvGraphicFramePr>
        <p:xfrm>
          <a:off x="357188" y="1214423"/>
          <a:ext cx="8501094" cy="5116738"/>
        </p:xfrm>
        <a:graphic>
          <a:graphicData uri="http://schemas.openxmlformats.org/drawingml/2006/table">
            <a:tbl>
              <a:tblPr/>
              <a:tblGrid>
                <a:gridCol w="439650">
                  <a:extLst>
                    <a:ext uri="{9D8B030D-6E8A-4147-A177-3AD203B41FA5}"/>
                  </a:extLst>
                </a:gridCol>
                <a:gridCol w="2346402">
                  <a:extLst>
                    <a:ext uri="{9D8B030D-6E8A-4147-A177-3AD203B41FA5}"/>
                  </a:extLst>
                </a:gridCol>
                <a:gridCol w="773912">
                  <a:extLst>
                    <a:ext uri="{9D8B030D-6E8A-4147-A177-3AD203B41FA5}"/>
                  </a:extLst>
                </a:gridCol>
                <a:gridCol w="773912">
                  <a:extLst>
                    <a:ext uri="{9D8B030D-6E8A-4147-A177-3AD203B41FA5}"/>
                  </a:extLst>
                </a:gridCol>
                <a:gridCol w="773912">
                  <a:extLst>
                    <a:ext uri="{9D8B030D-6E8A-4147-A177-3AD203B41FA5}"/>
                  </a:extLst>
                </a:gridCol>
                <a:gridCol w="773912">
                  <a:extLst>
                    <a:ext uri="{9D8B030D-6E8A-4147-A177-3AD203B41FA5}"/>
                  </a:extLst>
                </a:gridCol>
                <a:gridCol w="773912">
                  <a:extLst>
                    <a:ext uri="{9D8B030D-6E8A-4147-A177-3AD203B41FA5}"/>
                  </a:extLst>
                </a:gridCol>
                <a:gridCol w="773912">
                  <a:extLst>
                    <a:ext uri="{9D8B030D-6E8A-4147-A177-3AD203B41FA5}"/>
                  </a:extLst>
                </a:gridCol>
                <a:gridCol w="1071570"/>
              </a:tblGrid>
              <a:tr h="710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невыполнения по целевым показателям муниципальных программ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169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бедности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 выполнен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169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Активное долголетие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Повлияли ограничения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связанные с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инфекцией (COVID – 2019)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849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доступных</a:t>
                      </a:r>
                      <a:b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инвалидов и других </a:t>
                      </a:r>
                      <a:r>
                        <a:rPr kumimoji="0"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маломобильных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групп населения приоритетных объектов социальной, транспортной, инженерной инфраструктуры в общем количестве приоритетных объектов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849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0938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0938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653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детей-инвалидов в возрасте </a:t>
                      </a:r>
                      <a:b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5 до 18 лет, получающих дополнительное образование,</a:t>
                      </a:r>
                      <a:b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общей численности детей-инвалидов данного возраста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0938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0938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15007</TotalTime>
  <Words>23300</Words>
  <Application>Microsoft Office PowerPoint</Application>
  <PresentationFormat>Экран (4:3)</PresentationFormat>
  <Paragraphs>4994</Paragraphs>
  <Slides>142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142</vt:i4>
      </vt:variant>
    </vt:vector>
  </HeadingPairs>
  <TitlesOfParts>
    <vt:vector size="143" baseType="lpstr">
      <vt:lpstr>Поток</vt:lpstr>
      <vt:lpstr>Бюджет для граждан</vt:lpstr>
      <vt:lpstr>Содержание</vt:lpstr>
      <vt:lpstr>Слайд 3</vt:lpstr>
      <vt:lpstr>Слайд 4</vt:lpstr>
      <vt:lpstr>  Основные понятия, используемые в бюджетном процессе  </vt:lpstr>
      <vt:lpstr>  Основные понятия, используемые в бюджетном процессе  </vt:lpstr>
      <vt:lpstr> </vt:lpstr>
      <vt:lpstr>Достигнутые результаты бюджетной политики в 2021 году</vt:lpstr>
      <vt:lpstr>Слайд 9</vt:lpstr>
      <vt:lpstr>Прогноз социально-экономического развития Можайского городского округа на 2022 – 2024 годы</vt:lpstr>
      <vt:lpstr>Прогноз социально-экономического развития Можайского городского округа на 2022 – 2024 годы</vt:lpstr>
      <vt:lpstr>Прогноз социально-экономического развития Можайского городского округа на 2022 – 2024 годы</vt:lpstr>
      <vt:lpstr>Прогноз социально-экономического развития Можайского городского округа на 2022 – 2024 годы</vt:lpstr>
      <vt:lpstr>Прогноз социально-экономического развития Можайского городского округа на 2022 – 2024 годы</vt:lpstr>
      <vt:lpstr>Основные параметры исполнения бюджета  Можайского городского округа</vt:lpstr>
      <vt:lpstr>Слайд 16</vt:lpstr>
      <vt:lpstr>Основные характеристики бюджета Можайского городского округа</vt:lpstr>
      <vt:lpstr>Слайд 18</vt:lpstr>
      <vt:lpstr>Слайд 19</vt:lpstr>
      <vt:lpstr>Слайд 20</vt:lpstr>
      <vt:lpstr>Динамика и структура налоговых и неналоговых доходов бюджета  Можайского городского округа </vt:lpstr>
      <vt:lpstr>Динамика и структура налоговых и неналоговых доходов бюджета Можайского городского округа</vt:lpstr>
      <vt:lpstr>Динамика и структура налоговых и неналоговых доходов бюджета Можайского городского округа</vt:lpstr>
      <vt:lpstr>Динамика и структура налоговых и неналоговых доходов бюджета Можайского городского округа</vt:lpstr>
      <vt:lpstr>Динамика и структура налоговых и неналоговых доходов бюджета Можайского городского округа</vt:lpstr>
      <vt:lpstr>Динамика и структура налоговых и неналоговых доходов бюджета Можайского городского округа</vt:lpstr>
      <vt:lpstr>Динамика и структура налоговых и неналоговых доходов бюджета Можайского городского округа</vt:lpstr>
      <vt:lpstr>Динамика и структура налоговых и неналоговых доходов бюджета Можайского городского округа</vt:lpstr>
      <vt:lpstr>Динамика и структура налоговых и неналоговых доходов бюджета Можайского городского округа</vt:lpstr>
      <vt:lpstr>Динамика и структура налоговых и неналоговых доходов бюджета Можайского городского округа</vt:lpstr>
      <vt:lpstr>Динамика и структура налоговых и неналоговых доходов бюджета Можайского городского округа</vt:lpstr>
      <vt:lpstr>Динамика и структура налоговых и неналоговых доходов бюджета Можайского городского округа</vt:lpstr>
      <vt:lpstr>Динамика и структура налоговых и неналоговых доходов бюджета Можайского городского округа</vt:lpstr>
      <vt:lpstr>Динамика и структура налоговых и неналоговых доходов бюджета Можайского городского округа</vt:lpstr>
      <vt:lpstr>Динамика и структура налоговых и неналоговых доходов бюджета Можайского городского округа</vt:lpstr>
      <vt:lpstr>Динамика и структура безвозмездных поступлений в бюджет Можайского городского округа</vt:lpstr>
      <vt:lpstr>Слайд 37</vt:lpstr>
      <vt:lpstr> 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Исполнение бюджета Можайского городского округа                                                                                                                                             по разделам классификации расходов бюджета за 2021 год   </vt:lpstr>
      <vt:lpstr>Динамика и структура расходов бюджета Можайского городского округа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Целевые значения показателей, содержащихся в Указах Президента Российской Федерации от 07.05.2012 №№ 596-601, от 01.06.2012 № 761</vt:lpstr>
      <vt:lpstr>Целевые значения показателей, содержащихся в Указах Президента Российской Федерации от 07.05.2012 №№ 596-601, от 01.06.2012 № 761</vt:lpstr>
      <vt:lpstr>Целевые значения показателей, содержащихся в Указах Президента Российской Федерации от 07.05.2012 №№ 596-601, от 01.06.2012 № 761</vt:lpstr>
      <vt:lpstr>Целевые значения показателей, содержащихся в Указах Президента Российской Федерации от 07.05.2012 №№ 596-601, от 01.06.2012 № 761</vt:lpstr>
      <vt:lpstr>Слайд 62</vt:lpstr>
      <vt:lpstr>Слайд 63</vt:lpstr>
      <vt:lpstr>Слайд 64</vt:lpstr>
      <vt:lpstr>Слайд 65</vt:lpstr>
      <vt:lpstr>Слайд 66</vt:lpstr>
      <vt:lpstr>Слайд 67</vt:lpstr>
      <vt:lpstr>Информация об общественно значимых проектах, реализуемых на территории Можайского городского округа</vt:lpstr>
      <vt:lpstr>Информация об общественно значимых проектах, реализуемых на территории Можайского городского округа</vt:lpstr>
      <vt:lpstr>Информация об общественно значимых проектах, реализуемых на территории Можайского городского округа</vt:lpstr>
      <vt:lpstr>Информация об общественно значимых проектах, реализуемых на территории Можайского городского округа</vt:lpstr>
      <vt:lpstr>Информация об общественно значимых проектах, реализуемых на территории Можайского городского округа</vt:lpstr>
      <vt:lpstr>Информация об общественно значимых проектах, реализуемых на территории Можайского городского округа</vt:lpstr>
      <vt:lpstr>Информация об общественно значимых проектах, реализуемых на территории Можайского городского округа</vt:lpstr>
      <vt:lpstr>Информация об общественно значимых проектах, реализуемых на территории Можайского городского округа</vt:lpstr>
      <vt:lpstr>Информация об общественно значимых проектах, реализуемых на территории Можайского городского округа</vt:lpstr>
      <vt:lpstr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vt:lpstr>
      <vt:lpstr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vt:lpstr>
      <vt:lpstr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vt:lpstr>
      <vt:lpstr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vt:lpstr>
      <vt:lpstr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vt:lpstr>
      <vt:lpstr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vt:lpstr>
      <vt:lpstr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vt:lpstr>
      <vt:lpstr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vt:lpstr>
      <vt:lpstr>Информация о расходах бюджета Можайского городского округа с учетом интересов целевых групп пользователей (физические и юридические лица) на которые направлены мероприятия муниципальных программ Можайского городского округа</vt:lpstr>
      <vt:lpstr>Оценка эффективности реализации муниципальных программ  Можайского городского округа за 2021 год</vt:lpstr>
      <vt:lpstr>Оценка эффективности реализации муниципальных программ  Можайского городского округа за 2021 год</vt:lpstr>
      <vt:lpstr>Слайд 88</vt:lpstr>
      <vt:lpstr>«Культура» на 2020-2024 годы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«Образование» на 2020-2024 годы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«Социальная защита населения» на 2020-2024 годы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 </vt:lpstr>
      <vt:lpstr>«Спорт» на 2020-2024 годы</vt:lpstr>
      <vt:lpstr>«Развитие сельского хозяйства» на 2020-2024 годы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«Экология и окружающая среда» на 2020-2024 годы</vt:lpstr>
      <vt:lpstr>«Безопасность и обеспечение безопасности жизнедеятельности населения» на 2020-2024 годы</vt:lpstr>
      <vt:lpstr>Информация о плановых целевых показателях муниципальных программ</vt:lpstr>
      <vt:lpstr>«Жилище» на 2020-2024 годы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«Развитие инженерной инфраструктуры и энергоэффективности»     на 2020-2024 годы</vt:lpstr>
      <vt:lpstr>Информация о плановых целевых показателях муниципальных программ</vt:lpstr>
      <vt:lpstr>«Предпринимательство» на 2020-2024 годы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«Управление имуществом и муниципальными финансами»  на 2020-2024 годы</vt:lpstr>
      <vt:lpstr>Информация о плановых целевых показателях муниципальных программ</vt:lpstr>
      <vt:lpstr>«Развитие институтов гражданского общества, повышение эффективности местного самоуправления и реализации молодежной политики» на 2020-2024 годы</vt:lpstr>
      <vt:lpstr>«Развитие и функционирование дорожно-транспортного комплекса» на 2020-2024 годы</vt:lpstr>
      <vt:lpstr>«Цифровое муниципальное образование» на 2020-2024 годы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«Архитектура и градостроительство» на 2020-2024 годы</vt:lpstr>
      <vt:lpstr>«Формирование современной комфортной городской среды»  на 2020-2024 годы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«Строительство объектов социальной инфраструктуры»  на 2020-2024 годы</vt:lpstr>
      <vt:lpstr>«Переселение граждан из аварийного жилищного фонда»  на 2020-2024 годы</vt:lpstr>
      <vt:lpstr>Слайд 135</vt:lpstr>
      <vt:lpstr>Слайд 136</vt:lpstr>
      <vt:lpstr>Слайд 137</vt:lpstr>
      <vt:lpstr>Слайд 138</vt:lpstr>
      <vt:lpstr>Слайд 139</vt:lpstr>
      <vt:lpstr>Объем и структура муниципального внутреннего долга Можайского городского округа, а также расходы на его обслуживание за 2021 год                                                                                                                                                 (тыс. рублей)</vt:lpstr>
      <vt:lpstr>Контактная информация</vt:lpstr>
      <vt:lpstr>Финансово-казначейское управление администрации  Можайского городского округа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budj6</dc:creator>
  <cp:lastModifiedBy>buch1</cp:lastModifiedBy>
  <cp:revision>1429</cp:revision>
  <dcterms:created xsi:type="dcterms:W3CDTF">2017-11-02T11:43:26Z</dcterms:created>
  <dcterms:modified xsi:type="dcterms:W3CDTF">2022-05-12T13:07:28Z</dcterms:modified>
</cp:coreProperties>
</file>